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5"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244"/>
    <a:srgbClr val="FAAF3E"/>
    <a:srgbClr val="00918E"/>
    <a:srgbClr val="D329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917"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1-базовый</c:v>
                </c:pt>
              </c:strCache>
            </c:strRef>
          </c:tx>
          <c:invertIfNegative val="0"/>
          <c:cat>
            <c:strRef>
              <c:f>Лист1!$A$2:$A$9</c:f>
              <c:strCache>
                <c:ptCount val="8"/>
                <c:pt idx="0">
                  <c:v>Знание</c:v>
                </c:pt>
                <c:pt idx="1">
                  <c:v>Воспитание</c:v>
                </c:pt>
                <c:pt idx="2">
                  <c:v>Профориентация</c:v>
                </c:pt>
                <c:pt idx="3">
                  <c:v>Творчество</c:v>
                </c:pt>
                <c:pt idx="4">
                  <c:v>Здоровье</c:v>
                </c:pt>
                <c:pt idx="5">
                  <c:v>Школьный климат</c:v>
                </c:pt>
                <c:pt idx="6">
                  <c:v>Учитель.Школьная…</c:v>
                </c:pt>
                <c:pt idx="7">
                  <c:v>Образовательная…</c:v>
                </c:pt>
              </c:strCache>
            </c:strRef>
          </c:cat>
          <c:val>
            <c:numRef>
              <c:f>Лист1!$B$2:$B$9</c:f>
              <c:numCache>
                <c:formatCode>General</c:formatCode>
                <c:ptCount val="8"/>
                <c:pt idx="0">
                  <c:v>1</c:v>
                </c:pt>
                <c:pt idx="1">
                  <c:v>1</c:v>
                </c:pt>
                <c:pt idx="2">
                  <c:v>1</c:v>
                </c:pt>
                <c:pt idx="3">
                  <c:v>0</c:v>
                </c:pt>
                <c:pt idx="4">
                  <c:v>0</c:v>
                </c:pt>
                <c:pt idx="5">
                  <c:v>1</c:v>
                </c:pt>
                <c:pt idx="6">
                  <c:v>0</c:v>
                </c:pt>
                <c:pt idx="7">
                  <c:v>1</c:v>
                </c:pt>
              </c:numCache>
            </c:numRef>
          </c:val>
        </c:ser>
        <c:ser>
          <c:idx val="1"/>
          <c:order val="1"/>
          <c:tx>
            <c:strRef>
              <c:f>Лист1!$C$1</c:f>
              <c:strCache>
                <c:ptCount val="1"/>
                <c:pt idx="0">
                  <c:v>2-средний</c:v>
                </c:pt>
              </c:strCache>
            </c:strRef>
          </c:tx>
          <c:invertIfNegative val="0"/>
          <c:cat>
            <c:strRef>
              <c:f>Лист1!$A$2:$A$9</c:f>
              <c:strCache>
                <c:ptCount val="8"/>
                <c:pt idx="0">
                  <c:v>Знание</c:v>
                </c:pt>
                <c:pt idx="1">
                  <c:v>Воспитание</c:v>
                </c:pt>
                <c:pt idx="2">
                  <c:v>Профориентация</c:v>
                </c:pt>
                <c:pt idx="3">
                  <c:v>Творчество</c:v>
                </c:pt>
                <c:pt idx="4">
                  <c:v>Здоровье</c:v>
                </c:pt>
                <c:pt idx="5">
                  <c:v>Школьный климат</c:v>
                </c:pt>
                <c:pt idx="6">
                  <c:v>Учитель.Школьная…</c:v>
                </c:pt>
                <c:pt idx="7">
                  <c:v>Образовательная…</c:v>
                </c:pt>
              </c:strCache>
            </c:strRef>
          </c:cat>
          <c:val>
            <c:numRef>
              <c:f>Лист1!$C$2:$C$9</c:f>
              <c:numCache>
                <c:formatCode>General</c:formatCode>
                <c:ptCount val="8"/>
                <c:pt idx="0">
                  <c:v>0</c:v>
                </c:pt>
                <c:pt idx="1">
                  <c:v>0</c:v>
                </c:pt>
                <c:pt idx="2">
                  <c:v>0</c:v>
                </c:pt>
                <c:pt idx="3">
                  <c:v>2</c:v>
                </c:pt>
                <c:pt idx="4">
                  <c:v>2</c:v>
                </c:pt>
                <c:pt idx="5">
                  <c:v>0</c:v>
                </c:pt>
                <c:pt idx="6">
                  <c:v>2</c:v>
                </c:pt>
                <c:pt idx="7">
                  <c:v>0</c:v>
                </c:pt>
              </c:numCache>
            </c:numRef>
          </c:val>
        </c:ser>
        <c:ser>
          <c:idx val="2"/>
          <c:order val="2"/>
          <c:tx>
            <c:strRef>
              <c:f>Лист1!$D$1</c:f>
              <c:strCache>
                <c:ptCount val="1"/>
                <c:pt idx="0">
                  <c:v>3-полный</c:v>
                </c:pt>
              </c:strCache>
            </c:strRef>
          </c:tx>
          <c:invertIfNegative val="0"/>
          <c:cat>
            <c:strRef>
              <c:f>Лист1!$A$2:$A$9</c:f>
              <c:strCache>
                <c:ptCount val="8"/>
                <c:pt idx="0">
                  <c:v>Знание</c:v>
                </c:pt>
                <c:pt idx="1">
                  <c:v>Воспитание</c:v>
                </c:pt>
                <c:pt idx="2">
                  <c:v>Профориентация</c:v>
                </c:pt>
                <c:pt idx="3">
                  <c:v>Творчество</c:v>
                </c:pt>
                <c:pt idx="4">
                  <c:v>Здоровье</c:v>
                </c:pt>
                <c:pt idx="5">
                  <c:v>Школьный климат</c:v>
                </c:pt>
                <c:pt idx="6">
                  <c:v>Учитель.Школьная…</c:v>
                </c:pt>
                <c:pt idx="7">
                  <c:v>Образовательная…</c:v>
                </c:pt>
              </c:strCache>
            </c:strRef>
          </c:cat>
          <c:val>
            <c:numRef>
              <c:f>Лист1!$D$2:$D$9</c:f>
              <c:numCache>
                <c:formatCode>General</c:formatCode>
                <c:ptCount val="8"/>
                <c:pt idx="0">
                  <c:v>0</c:v>
                </c:pt>
                <c:pt idx="1">
                  <c:v>0</c:v>
                </c:pt>
                <c:pt idx="2">
                  <c:v>0</c:v>
                </c:pt>
                <c:pt idx="3">
                  <c:v>0</c:v>
                </c:pt>
                <c:pt idx="4">
                  <c:v>0</c:v>
                </c:pt>
                <c:pt idx="5">
                  <c:v>0</c:v>
                </c:pt>
                <c:pt idx="6">
                  <c:v>0</c:v>
                </c:pt>
                <c:pt idx="7">
                  <c:v>0</c:v>
                </c:pt>
              </c:numCache>
            </c:numRef>
          </c:val>
        </c:ser>
        <c:dLbls>
          <c:showLegendKey val="0"/>
          <c:showVal val="0"/>
          <c:showCatName val="0"/>
          <c:showSerName val="0"/>
          <c:showPercent val="0"/>
          <c:showBubbleSize val="0"/>
        </c:dLbls>
        <c:gapWidth val="150"/>
        <c:axId val="180952448"/>
        <c:axId val="181372032"/>
      </c:barChart>
      <c:catAx>
        <c:axId val="180952448"/>
        <c:scaling>
          <c:orientation val="minMax"/>
        </c:scaling>
        <c:delete val="0"/>
        <c:axPos val="b"/>
        <c:numFmt formatCode="General" sourceLinked="1"/>
        <c:majorTickMark val="out"/>
        <c:minorTickMark val="none"/>
        <c:tickLblPos val="nextTo"/>
        <c:crossAx val="181372032"/>
        <c:crosses val="autoZero"/>
        <c:auto val="1"/>
        <c:lblAlgn val="ctr"/>
        <c:lblOffset val="100"/>
        <c:noMultiLvlLbl val="0"/>
      </c:catAx>
      <c:valAx>
        <c:axId val="181372032"/>
        <c:scaling>
          <c:orientation val="minMax"/>
        </c:scaling>
        <c:delete val="0"/>
        <c:axPos val="l"/>
        <c:majorGridlines/>
        <c:numFmt formatCode="General" sourceLinked="1"/>
        <c:majorTickMark val="out"/>
        <c:minorTickMark val="none"/>
        <c:tickLblPos val="nextTo"/>
        <c:crossAx val="180952448"/>
        <c:crosses val="autoZero"/>
        <c:crossBetween val="between"/>
      </c:valAx>
    </c:plotArea>
    <c:legend>
      <c:legendPos val="r"/>
      <c:layout>
        <c:manualLayout>
          <c:xMode val="edge"/>
          <c:yMode val="edge"/>
          <c:x val="0.79990231299212611"/>
          <c:y val="0.4000793922195256"/>
          <c:w val="0.16572268700787401"/>
          <c:h val="0.19515371584930391"/>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667521559805025"/>
          <c:y val="8.5819120067618659E-2"/>
          <c:w val="0.57078505186851647"/>
          <c:h val="0.47098251701588151"/>
        </c:manualLayout>
      </c:layout>
      <c:barChart>
        <c:barDir val="col"/>
        <c:grouping val="clustered"/>
        <c:varyColors val="0"/>
        <c:ser>
          <c:idx val="0"/>
          <c:order val="0"/>
          <c:tx>
            <c:strRef>
              <c:f>Лист1!$B$1</c:f>
              <c:strCache>
                <c:ptCount val="1"/>
                <c:pt idx="0">
                  <c:v>1-базовый</c:v>
                </c:pt>
              </c:strCache>
            </c:strRef>
          </c:tx>
          <c:invertIfNegative val="0"/>
          <c:cat>
            <c:strRef>
              <c:f>Лист1!$A$2:$A$6</c:f>
              <c:strCache>
                <c:ptCount val="5"/>
                <c:pt idx="0">
                  <c:v>Знание</c:v>
                </c:pt>
                <c:pt idx="1">
                  <c:v>Воспитание</c:v>
                </c:pt>
                <c:pt idx="2">
                  <c:v>Профориентация</c:v>
                </c:pt>
                <c:pt idx="3">
                  <c:v>Творчество</c:v>
                </c:pt>
                <c:pt idx="4">
                  <c:v>Здоровье</c:v>
                </c:pt>
              </c:strCache>
            </c:strRef>
          </c:cat>
          <c:val>
            <c:numRef>
              <c:f>Лист1!$B$2:$B$6</c:f>
              <c:numCache>
                <c:formatCode>General</c:formatCode>
                <c:ptCount val="5"/>
                <c:pt idx="0">
                  <c:v>1</c:v>
                </c:pt>
                <c:pt idx="1">
                  <c:v>1</c:v>
                </c:pt>
                <c:pt idx="2">
                  <c:v>1</c:v>
                </c:pt>
                <c:pt idx="3">
                  <c:v>0</c:v>
                </c:pt>
                <c:pt idx="4">
                  <c:v>0</c:v>
                </c:pt>
              </c:numCache>
            </c:numRef>
          </c:val>
        </c:ser>
        <c:ser>
          <c:idx val="1"/>
          <c:order val="1"/>
          <c:tx>
            <c:strRef>
              <c:f>Лист1!$C$1</c:f>
              <c:strCache>
                <c:ptCount val="1"/>
                <c:pt idx="0">
                  <c:v>2-средний</c:v>
                </c:pt>
              </c:strCache>
            </c:strRef>
          </c:tx>
          <c:invertIfNegative val="0"/>
          <c:cat>
            <c:strRef>
              <c:f>Лист1!$A$2:$A$6</c:f>
              <c:strCache>
                <c:ptCount val="5"/>
                <c:pt idx="0">
                  <c:v>Знание</c:v>
                </c:pt>
                <c:pt idx="1">
                  <c:v>Воспитание</c:v>
                </c:pt>
                <c:pt idx="2">
                  <c:v>Профориентация</c:v>
                </c:pt>
                <c:pt idx="3">
                  <c:v>Творчество</c:v>
                </c:pt>
                <c:pt idx="4">
                  <c:v>Здоровье</c:v>
                </c:pt>
              </c:strCache>
            </c:strRef>
          </c:cat>
          <c:val>
            <c:numRef>
              <c:f>Лист1!$C$2:$C$6</c:f>
              <c:numCache>
                <c:formatCode>General</c:formatCode>
                <c:ptCount val="5"/>
                <c:pt idx="0">
                  <c:v>0</c:v>
                </c:pt>
                <c:pt idx="1">
                  <c:v>0</c:v>
                </c:pt>
                <c:pt idx="2">
                  <c:v>0</c:v>
                </c:pt>
                <c:pt idx="3">
                  <c:v>2</c:v>
                </c:pt>
                <c:pt idx="4">
                  <c:v>2</c:v>
                </c:pt>
              </c:numCache>
            </c:numRef>
          </c:val>
        </c:ser>
        <c:ser>
          <c:idx val="2"/>
          <c:order val="2"/>
          <c:tx>
            <c:strRef>
              <c:f>Лист1!$D$1</c:f>
              <c:strCache>
                <c:ptCount val="1"/>
                <c:pt idx="0">
                  <c:v>3-полный</c:v>
                </c:pt>
              </c:strCache>
            </c:strRef>
          </c:tx>
          <c:invertIfNegative val="0"/>
          <c:cat>
            <c:strRef>
              <c:f>Лист1!$A$2:$A$6</c:f>
              <c:strCache>
                <c:ptCount val="5"/>
                <c:pt idx="0">
                  <c:v>Знание</c:v>
                </c:pt>
                <c:pt idx="1">
                  <c:v>Воспитание</c:v>
                </c:pt>
                <c:pt idx="2">
                  <c:v>Профориентация</c:v>
                </c:pt>
                <c:pt idx="3">
                  <c:v>Творчество</c:v>
                </c:pt>
                <c:pt idx="4">
                  <c:v>Здоровье</c:v>
                </c:pt>
              </c:strCache>
            </c:strRef>
          </c:cat>
          <c:val>
            <c:numRef>
              <c:f>Лист1!$D$2:$D$6</c:f>
              <c:numCache>
                <c:formatCode>General</c:formatCode>
                <c:ptCount val="5"/>
                <c:pt idx="0">
                  <c:v>0</c:v>
                </c:pt>
                <c:pt idx="1">
                  <c:v>0</c:v>
                </c:pt>
                <c:pt idx="2">
                  <c:v>0</c:v>
                </c:pt>
                <c:pt idx="3">
                  <c:v>0</c:v>
                </c:pt>
                <c:pt idx="4">
                  <c:v>0</c:v>
                </c:pt>
              </c:numCache>
            </c:numRef>
          </c:val>
        </c:ser>
        <c:dLbls>
          <c:showLegendKey val="0"/>
          <c:showVal val="0"/>
          <c:showCatName val="0"/>
          <c:showSerName val="0"/>
          <c:showPercent val="0"/>
          <c:showBubbleSize val="0"/>
        </c:dLbls>
        <c:gapWidth val="150"/>
        <c:axId val="120911360"/>
        <c:axId val="120912896"/>
      </c:barChart>
      <c:catAx>
        <c:axId val="120911360"/>
        <c:scaling>
          <c:orientation val="minMax"/>
        </c:scaling>
        <c:delete val="0"/>
        <c:axPos val="b"/>
        <c:numFmt formatCode="General" sourceLinked="1"/>
        <c:majorTickMark val="out"/>
        <c:minorTickMark val="none"/>
        <c:tickLblPos val="nextTo"/>
        <c:crossAx val="120912896"/>
        <c:crosses val="autoZero"/>
        <c:auto val="1"/>
        <c:lblAlgn val="ctr"/>
        <c:lblOffset val="100"/>
        <c:noMultiLvlLbl val="0"/>
      </c:catAx>
      <c:valAx>
        <c:axId val="120912896"/>
        <c:scaling>
          <c:orientation val="minMax"/>
        </c:scaling>
        <c:delete val="0"/>
        <c:axPos val="l"/>
        <c:majorGridlines/>
        <c:numFmt formatCode="General" sourceLinked="1"/>
        <c:majorTickMark val="out"/>
        <c:minorTickMark val="none"/>
        <c:tickLblPos val="nextTo"/>
        <c:crossAx val="120911360"/>
        <c:crosses val="autoZero"/>
        <c:crossBetween val="between"/>
      </c:valAx>
    </c:plotArea>
    <c:legend>
      <c:legendPos val="r"/>
      <c:layout/>
      <c:overlay val="0"/>
    </c:legend>
    <c:plotVisOnly val="1"/>
    <c:dispBlanksAs val="gap"/>
    <c:showDLblsOverMax val="0"/>
  </c:chart>
  <c:txPr>
    <a:bodyPr/>
    <a:lstStyle/>
    <a:p>
      <a:pPr>
        <a:defRPr sz="1800"/>
      </a:pPr>
      <a:endParaRPr lang="ru-RU"/>
    </a:p>
  </c:txPr>
  <c:externalData r:id="rId2">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7D95C84-8D1B-4579-8D70-DD773F92FE2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86CA99F4-2B54-46BB-A04D-25F1CCD307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CCFE5499-9DB8-4661-B635-B93A3055E2FE}"/>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5C2DE818-F874-4479-8B26-78C9EFDD611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8D7703E-1607-4427-9AF3-C644516CDD91}"/>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342776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402B65F-3797-48D4-9337-2F0DB838971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8572E57A-D5F4-4BF8-B183-329FE6B86CB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55853F33-8D18-47BA-B41D-AC5B6DE8EFD8}"/>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883F8EC7-E723-4B84-89A1-91E6770123A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2E919A2-972E-4104-B0F4-592C8B79762E}"/>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4123119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5929B48B-9CA9-4DAC-A951-E8F328846B0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1D1189D0-D29D-47F1-B3FC-35DEA003352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D2BD3D7-7B9B-416F-81B6-C26B9CE4F6C4}"/>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07182BCE-6A84-41B2-A69C-9CC4D2F572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BDA2516-6B35-46B1-B0C3-69D5894A0679}"/>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4859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A711A2-502B-467B-A61B-ABEAEC2DB3D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544A1180-1F4B-4EFB-BBA3-4C395D00B75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477691F-1E8C-4A38-8415-750B9C78F3E4}"/>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F8CB52B9-B9F4-4780-8866-4DC91947768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67B58A9-EAD0-4409-BBD9-7512AFEB700D}"/>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103505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75CACD3-B57C-4B3B-A0D8-45C3678E058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71D754B4-0234-4226-B3F4-BB9E48EDB1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EC71F98E-5959-4C36-AEFD-7F4BE5347BDF}"/>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776EA5A7-9504-41FD-B3C5-CAA4FA7BBE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F881024-CD78-48F4-A3F6-4974CC301B43}"/>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3218029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16D42B6-0A1A-4E70-9DDE-EE53C9604D9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1C5AC4A9-1702-4D7E-93BE-58F8F73FDDD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FCF11320-CC12-4882-8FF7-0F2F52DB385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41A6E6BD-2839-4B8F-BE12-0246A2235D49}"/>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6" name="Нижний колонтитул 5">
            <a:extLst>
              <a:ext uri="{FF2B5EF4-FFF2-40B4-BE49-F238E27FC236}">
                <a16:creationId xmlns:a16="http://schemas.microsoft.com/office/drawing/2014/main" xmlns="" id="{D01EB59B-D80B-4795-9853-8333E44CD57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2F49F1D-B731-4D8A-9FFE-935CAD5679DC}"/>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2200820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29B8E7-7DFC-4A36-B6A9-F49AE01D83A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00579EE5-8897-418C-AABF-BE826645EE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2D6CE6B7-4775-4902-BF35-CCD9562CB67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0D4BF1D7-5976-4665-908C-F830104D4C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989ADB72-0D0F-4603-BC3C-3D16EE3AECC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054D47FD-9B18-427D-A0DA-5859E0F14945}"/>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8" name="Нижний колонтитул 7">
            <a:extLst>
              <a:ext uri="{FF2B5EF4-FFF2-40B4-BE49-F238E27FC236}">
                <a16:creationId xmlns:a16="http://schemas.microsoft.com/office/drawing/2014/main" xmlns="" id="{E0B3FA4E-5B21-45C5-ACEC-903F7737149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E2BD89B7-4393-460B-A162-B04D01B133BC}"/>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2967561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A67DFF0-8409-4E41-82A3-59EFC5AB0AD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31C674CB-9D97-4598-AFED-B88DCBC5E030}"/>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4" name="Нижний колонтитул 3">
            <a:extLst>
              <a:ext uri="{FF2B5EF4-FFF2-40B4-BE49-F238E27FC236}">
                <a16:creationId xmlns:a16="http://schemas.microsoft.com/office/drawing/2014/main" xmlns="" id="{D19C3AFE-0E92-497B-845E-0854368C0D3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CB3A1CD0-D6DF-4BBC-8090-B710BF670D03}"/>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1287299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CFBF47D2-4218-40DA-91B6-D6794B982387}"/>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3" name="Нижний колонтитул 2">
            <a:extLst>
              <a:ext uri="{FF2B5EF4-FFF2-40B4-BE49-F238E27FC236}">
                <a16:creationId xmlns:a16="http://schemas.microsoft.com/office/drawing/2014/main" xmlns="" id="{5AE4CE5A-C582-4622-AF94-F28A26C58C5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979220EE-EF27-41AE-A6E8-9E83C767CD10}"/>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3887561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5ABB224-BAF5-4393-974C-95A1E4A77B4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C1293B50-C223-4A8E-80EA-AEB9260A8D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0FE50527-E231-4635-ABBC-53BA68782C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5B126C8C-C4FD-4DBC-932E-348536AF00FE}"/>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6" name="Нижний колонтитул 5">
            <a:extLst>
              <a:ext uri="{FF2B5EF4-FFF2-40B4-BE49-F238E27FC236}">
                <a16:creationId xmlns:a16="http://schemas.microsoft.com/office/drawing/2014/main" xmlns="" id="{5BD875F8-028A-4ACD-8092-1E12E62A7A7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7A22BB8-F38A-45FE-B24F-B1162E4FBBAE}"/>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1349345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95627DC-C755-4254-BB71-C1C5D58AA8A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6486B8A9-8488-447F-96EF-C63CCD874F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30F23735-9781-47DD-8C37-134595433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65267AE-CD87-4C51-ABA0-664075CA81E5}"/>
              </a:ext>
            </a:extLst>
          </p:cNvPr>
          <p:cNvSpPr>
            <a:spLocks noGrp="1"/>
          </p:cNvSpPr>
          <p:nvPr>
            <p:ph type="dt" sz="half" idx="10"/>
          </p:nvPr>
        </p:nvSpPr>
        <p:spPr/>
        <p:txBody>
          <a:bodyPr/>
          <a:lstStyle/>
          <a:p>
            <a:fld id="{FD22F485-53F7-48B8-B698-FB2357FB10B7}" type="datetimeFigureOut">
              <a:rPr lang="ru-RU" smtClean="0"/>
              <a:t>01.07.2022</a:t>
            </a:fld>
            <a:endParaRPr lang="ru-RU"/>
          </a:p>
        </p:txBody>
      </p:sp>
      <p:sp>
        <p:nvSpPr>
          <p:cNvPr id="6" name="Нижний колонтитул 5">
            <a:extLst>
              <a:ext uri="{FF2B5EF4-FFF2-40B4-BE49-F238E27FC236}">
                <a16:creationId xmlns:a16="http://schemas.microsoft.com/office/drawing/2014/main" xmlns="" id="{5894C55C-247D-4BFA-AACD-94D602205AC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F59B2F5-993E-4925-92B0-B7A353AB367F}"/>
              </a:ext>
            </a:extLst>
          </p:cNvPr>
          <p:cNvSpPr>
            <a:spLocks noGrp="1"/>
          </p:cNvSpPr>
          <p:nvPr>
            <p:ph type="sldNum" sz="quarter" idx="12"/>
          </p:nvPr>
        </p:nvSpPr>
        <p:spPr/>
        <p:txBody>
          <a:bodyPr/>
          <a:lstStyle/>
          <a:p>
            <a:fld id="{0C335852-27B5-4EAE-81F7-DBF946D75A97}" type="slidenum">
              <a:rPr lang="ru-RU" smtClean="0"/>
              <a:t>‹#›</a:t>
            </a:fld>
            <a:endParaRPr lang="ru-RU"/>
          </a:p>
        </p:txBody>
      </p:sp>
    </p:spTree>
    <p:extLst>
      <p:ext uri="{BB962C8B-B14F-4D97-AF65-F5344CB8AC3E}">
        <p14:creationId xmlns:p14="http://schemas.microsoft.com/office/powerpoint/2010/main" val="1933772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46D8CCB-1017-413D-8651-BE1D4A1A44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8C27F8EB-9BF8-4134-BC34-09EC6C8804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06B38CB-95C9-4DA5-8C4B-9AB807AFDC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22F485-53F7-48B8-B698-FB2357FB10B7}" type="datetimeFigureOut">
              <a:rPr lang="ru-RU" smtClean="0"/>
              <a:t>01.07.2022</a:t>
            </a:fld>
            <a:endParaRPr lang="ru-RU"/>
          </a:p>
        </p:txBody>
      </p:sp>
      <p:sp>
        <p:nvSpPr>
          <p:cNvPr id="5" name="Нижний колонтитул 4">
            <a:extLst>
              <a:ext uri="{FF2B5EF4-FFF2-40B4-BE49-F238E27FC236}">
                <a16:creationId xmlns:a16="http://schemas.microsoft.com/office/drawing/2014/main" xmlns="" id="{91A70BF0-3D5C-4754-AAC3-4E01AD6648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65A869EF-E802-4ACD-A9AD-C6AD207BF2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335852-27B5-4EAE-81F7-DBF946D75A97}" type="slidenum">
              <a:rPr lang="ru-RU" smtClean="0"/>
              <a:t>‹#›</a:t>
            </a:fld>
            <a:endParaRPr lang="ru-RU"/>
          </a:p>
        </p:txBody>
      </p:sp>
    </p:spTree>
    <p:extLst>
      <p:ext uri="{BB962C8B-B14F-4D97-AF65-F5344CB8AC3E}">
        <p14:creationId xmlns:p14="http://schemas.microsoft.com/office/powerpoint/2010/main" val="31630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xmlns="" id="{5FF5587F-5110-4FC2-9935-290F1177176B}"/>
              </a:ext>
            </a:extLst>
          </p:cNvPr>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path>
            </a:pathLst>
          </a:custGeom>
          <a:solidFill>
            <a:srgbClr val="841D80"/>
          </a:solidFill>
        </p:spPr>
        <p:txBody>
          <a:bodyPr wrap="square" lIns="0" tIns="0" rIns="0" bIns="0" rtlCol="0"/>
          <a:lstStyle/>
          <a:p>
            <a:endParaRPr/>
          </a:p>
        </p:txBody>
      </p:sp>
      <p:sp>
        <p:nvSpPr>
          <p:cNvPr id="9" name="object 3">
            <a:extLst>
              <a:ext uri="{FF2B5EF4-FFF2-40B4-BE49-F238E27FC236}">
                <a16:creationId xmlns:a16="http://schemas.microsoft.com/office/drawing/2014/main" xmlns="" id="{B764658E-85B5-47A6-B2BC-1EA43B491A04}"/>
              </a:ext>
            </a:extLst>
          </p:cNvPr>
          <p:cNvSpPr/>
          <p:nvPr/>
        </p:nvSpPr>
        <p:spPr>
          <a:xfrm>
            <a:off x="7342631" y="0"/>
            <a:ext cx="4849495" cy="4217035"/>
          </a:xfrm>
          <a:custGeom>
            <a:avLst/>
            <a:gdLst/>
            <a:ahLst/>
            <a:cxnLst/>
            <a:rect l="l" t="t" r="r" b="b"/>
            <a:pathLst>
              <a:path w="4849495" h="4217035">
                <a:moveTo>
                  <a:pt x="0" y="4216908"/>
                </a:moveTo>
                <a:lnTo>
                  <a:pt x="4849368" y="4216908"/>
                </a:lnTo>
                <a:lnTo>
                  <a:pt x="4849368" y="0"/>
                </a:lnTo>
                <a:lnTo>
                  <a:pt x="0" y="0"/>
                </a:lnTo>
                <a:lnTo>
                  <a:pt x="0" y="4216908"/>
                </a:lnTo>
                <a:close/>
              </a:path>
            </a:pathLst>
          </a:custGeom>
          <a:solidFill>
            <a:srgbClr val="FAAF3E"/>
          </a:solidFill>
        </p:spPr>
        <p:txBody>
          <a:bodyPr wrap="square" lIns="0" tIns="0" rIns="0" bIns="0" rtlCol="0"/>
          <a:lstStyle/>
          <a:p>
            <a:endParaRPr/>
          </a:p>
        </p:txBody>
      </p:sp>
      <p:sp>
        <p:nvSpPr>
          <p:cNvPr id="10" name="object 4">
            <a:extLst>
              <a:ext uri="{FF2B5EF4-FFF2-40B4-BE49-F238E27FC236}">
                <a16:creationId xmlns:a16="http://schemas.microsoft.com/office/drawing/2014/main" xmlns="" id="{0768BD16-30B2-4DCA-81B7-BBDFEC67C3B5}"/>
              </a:ext>
            </a:extLst>
          </p:cNvPr>
          <p:cNvSpPr/>
          <p:nvPr/>
        </p:nvSpPr>
        <p:spPr>
          <a:xfrm>
            <a:off x="0" y="0"/>
            <a:ext cx="10035540" cy="6858000"/>
          </a:xfrm>
          <a:custGeom>
            <a:avLst/>
            <a:gdLst/>
            <a:ahLst/>
            <a:cxnLst/>
            <a:rect l="l" t="t" r="r" b="b"/>
            <a:pathLst>
              <a:path w="10035540" h="6858000">
                <a:moveTo>
                  <a:pt x="8830313" y="0"/>
                </a:moveTo>
                <a:lnTo>
                  <a:pt x="0" y="0"/>
                </a:lnTo>
                <a:lnTo>
                  <a:pt x="0" y="6857996"/>
                </a:lnTo>
                <a:lnTo>
                  <a:pt x="4030396" y="6857996"/>
                </a:lnTo>
                <a:lnTo>
                  <a:pt x="9437118" y="5502343"/>
                </a:lnTo>
                <a:lnTo>
                  <a:pt x="9499002" y="5486008"/>
                </a:lnTo>
                <a:lnTo>
                  <a:pt x="9555511" y="5470211"/>
                </a:lnTo>
                <a:lnTo>
                  <a:pt x="9606883" y="5454618"/>
                </a:lnTo>
                <a:lnTo>
                  <a:pt x="9653355" y="5438895"/>
                </a:lnTo>
                <a:lnTo>
                  <a:pt x="9695165" y="5422710"/>
                </a:lnTo>
                <a:lnTo>
                  <a:pt x="9732551" y="5405727"/>
                </a:lnTo>
                <a:lnTo>
                  <a:pt x="9780855" y="5378028"/>
                </a:lnTo>
                <a:lnTo>
                  <a:pt x="9814617" y="5354106"/>
                </a:lnTo>
                <a:lnTo>
                  <a:pt x="9851700" y="5323913"/>
                </a:lnTo>
                <a:lnTo>
                  <a:pt x="9885795" y="5290800"/>
                </a:lnTo>
                <a:lnTo>
                  <a:pt x="9916754" y="5255001"/>
                </a:lnTo>
                <a:lnTo>
                  <a:pt x="9944430" y="5216749"/>
                </a:lnTo>
                <a:lnTo>
                  <a:pt x="9968674" y="5176277"/>
                </a:lnTo>
                <a:lnTo>
                  <a:pt x="9989339" y="5133819"/>
                </a:lnTo>
                <a:lnTo>
                  <a:pt x="10006278" y="5089608"/>
                </a:lnTo>
                <a:lnTo>
                  <a:pt x="10019342" y="5043876"/>
                </a:lnTo>
                <a:lnTo>
                  <a:pt x="10028383" y="4996858"/>
                </a:lnTo>
                <a:lnTo>
                  <a:pt x="10031349" y="4972939"/>
                </a:lnTo>
                <a:lnTo>
                  <a:pt x="10033524" y="4955751"/>
                </a:lnTo>
                <a:lnTo>
                  <a:pt x="10034884" y="4937916"/>
                </a:lnTo>
                <a:lnTo>
                  <a:pt x="10035453" y="4919386"/>
                </a:lnTo>
                <a:lnTo>
                  <a:pt x="10035252" y="4900114"/>
                </a:lnTo>
                <a:lnTo>
                  <a:pt x="10032636" y="4859160"/>
                </a:lnTo>
                <a:lnTo>
                  <a:pt x="10027219" y="4814682"/>
                </a:lnTo>
                <a:lnTo>
                  <a:pt x="10019188" y="4766310"/>
                </a:lnTo>
                <a:lnTo>
                  <a:pt x="10008726" y="4713670"/>
                </a:lnTo>
                <a:lnTo>
                  <a:pt x="9996018" y="4656390"/>
                </a:lnTo>
                <a:lnTo>
                  <a:pt x="9981248" y="4594101"/>
                </a:lnTo>
                <a:lnTo>
                  <a:pt x="9964600" y="4526428"/>
                </a:lnTo>
                <a:lnTo>
                  <a:pt x="9955629" y="4490457"/>
                </a:lnTo>
                <a:lnTo>
                  <a:pt x="8830313" y="0"/>
                </a:lnTo>
                <a:close/>
              </a:path>
            </a:pathLst>
          </a:custGeom>
          <a:solidFill>
            <a:srgbClr val="0D9244"/>
          </a:solidFill>
        </p:spPr>
        <p:txBody>
          <a:bodyPr wrap="square" lIns="0" tIns="0" rIns="0" bIns="0" rtlCol="0"/>
          <a:lstStyle/>
          <a:p>
            <a:endParaRPr/>
          </a:p>
        </p:txBody>
      </p:sp>
      <p:sp>
        <p:nvSpPr>
          <p:cNvPr id="11" name="object 5">
            <a:extLst>
              <a:ext uri="{FF2B5EF4-FFF2-40B4-BE49-F238E27FC236}">
                <a16:creationId xmlns:a16="http://schemas.microsoft.com/office/drawing/2014/main" xmlns="" id="{9273CABD-F6E1-4C40-8C04-6457D7ACD600}"/>
              </a:ext>
            </a:extLst>
          </p:cNvPr>
          <p:cNvSpPr/>
          <p:nvPr/>
        </p:nvSpPr>
        <p:spPr>
          <a:xfrm>
            <a:off x="8232696" y="2988205"/>
            <a:ext cx="3959860" cy="3870325"/>
          </a:xfrm>
          <a:custGeom>
            <a:avLst/>
            <a:gdLst/>
            <a:ahLst/>
            <a:cxnLst/>
            <a:rect l="l" t="t" r="r" b="b"/>
            <a:pathLst>
              <a:path w="3959859" h="3870325">
                <a:moveTo>
                  <a:pt x="3959302" y="0"/>
                </a:moveTo>
                <a:lnTo>
                  <a:pt x="332815" y="909694"/>
                </a:lnTo>
                <a:lnTo>
                  <a:pt x="281458" y="924339"/>
                </a:lnTo>
                <a:lnTo>
                  <a:pt x="237107" y="938923"/>
                </a:lnTo>
                <a:lnTo>
                  <a:pt x="199265" y="954144"/>
                </a:lnTo>
                <a:lnTo>
                  <a:pt x="158071" y="976640"/>
                </a:lnTo>
                <a:lnTo>
                  <a:pt x="125382" y="1000587"/>
                </a:lnTo>
                <a:lnTo>
                  <a:pt x="92948" y="1030717"/>
                </a:lnTo>
                <a:lnTo>
                  <a:pt x="64907" y="1064602"/>
                </a:lnTo>
                <a:lnTo>
                  <a:pt x="41551" y="1101748"/>
                </a:lnTo>
                <a:lnTo>
                  <a:pt x="23169" y="1141661"/>
                </a:lnTo>
                <a:lnTo>
                  <a:pt x="10052" y="1183847"/>
                </a:lnTo>
                <a:lnTo>
                  <a:pt x="2491" y="1227813"/>
                </a:lnTo>
                <a:lnTo>
                  <a:pt x="0" y="1261054"/>
                </a:lnTo>
                <a:lnTo>
                  <a:pt x="133" y="1273015"/>
                </a:lnTo>
                <a:lnTo>
                  <a:pt x="3235" y="1311937"/>
                </a:lnTo>
                <a:lnTo>
                  <a:pt x="10095" y="1356020"/>
                </a:lnTo>
                <a:lnTo>
                  <a:pt x="20341" y="1406034"/>
                </a:lnTo>
                <a:lnTo>
                  <a:pt x="33600" y="1462753"/>
                </a:lnTo>
                <a:lnTo>
                  <a:pt x="43930" y="1504671"/>
                </a:lnTo>
                <a:lnTo>
                  <a:pt x="636718" y="3869792"/>
                </a:lnTo>
                <a:lnTo>
                  <a:pt x="3959302" y="3869792"/>
                </a:lnTo>
                <a:lnTo>
                  <a:pt x="3959302" y="0"/>
                </a:lnTo>
                <a:close/>
              </a:path>
            </a:pathLst>
          </a:custGeom>
          <a:solidFill>
            <a:srgbClr val="FFFFFF"/>
          </a:solidFill>
        </p:spPr>
        <p:txBody>
          <a:bodyPr wrap="square" lIns="0" tIns="0" rIns="0" bIns="0" rtlCol="0"/>
          <a:lstStyle/>
          <a:p>
            <a:endParaRPr/>
          </a:p>
        </p:txBody>
      </p:sp>
      <p:sp>
        <p:nvSpPr>
          <p:cNvPr id="3" name="Подзаголовок 2">
            <a:extLst>
              <a:ext uri="{FF2B5EF4-FFF2-40B4-BE49-F238E27FC236}">
                <a16:creationId xmlns:a16="http://schemas.microsoft.com/office/drawing/2014/main" xmlns="" id="{3D30AAD0-75F4-4B08-8F87-67E589A16587}"/>
              </a:ext>
            </a:extLst>
          </p:cNvPr>
          <p:cNvSpPr>
            <a:spLocks noGrp="1"/>
          </p:cNvSpPr>
          <p:nvPr>
            <p:ph type="subTitle" idx="1"/>
          </p:nvPr>
        </p:nvSpPr>
        <p:spPr>
          <a:xfrm>
            <a:off x="8668010" y="4068382"/>
            <a:ext cx="3294345" cy="2307366"/>
          </a:xfrm>
        </p:spPr>
        <p:txBody>
          <a:bodyPr>
            <a:normAutofit/>
          </a:bodyPr>
          <a:lstStyle/>
          <a:p>
            <a:r>
              <a:rPr lang="ru-RU" sz="2000" dirty="0">
                <a:latin typeface="Times New Roman" panose="02020603050405020304" pitchFamily="18" charset="0"/>
                <a:cs typeface="Times New Roman" panose="02020603050405020304" pitchFamily="18" charset="0"/>
              </a:rPr>
              <a:t>Разработчики:</a:t>
            </a:r>
          </a:p>
          <a:p>
            <a:pPr algn="l"/>
            <a:r>
              <a:rPr lang="ru-RU" sz="1600" i="1" dirty="0" smtClean="0">
                <a:latin typeface="Times New Roman" panose="02020603050405020304" pitchFamily="18" charset="0"/>
                <a:cs typeface="Times New Roman" panose="02020603050405020304" pitchFamily="18" charset="0"/>
              </a:rPr>
              <a:t>Шигапова Л.Р., директор школы</a:t>
            </a:r>
          </a:p>
          <a:p>
            <a:pPr algn="l"/>
            <a:r>
              <a:rPr lang="tt-RU" sz="1600" i="1" dirty="0" smtClean="0">
                <a:latin typeface="Times New Roman" panose="02020603050405020304" pitchFamily="18" charset="0"/>
                <a:cs typeface="Times New Roman" panose="02020603050405020304" pitchFamily="18" charset="0"/>
              </a:rPr>
              <a:t>Денежкина О.В., заместитель директора по УВР</a:t>
            </a:r>
          </a:p>
          <a:p>
            <a:pPr algn="l"/>
            <a:r>
              <a:rPr lang="tt-RU" sz="1600" i="1" dirty="0" smtClean="0">
                <a:latin typeface="Times New Roman" panose="02020603050405020304" pitchFamily="18" charset="0"/>
                <a:cs typeface="Times New Roman" panose="02020603050405020304" pitchFamily="18" charset="0"/>
              </a:rPr>
              <a:t>Назарова М.Ю., учитель начальных классов</a:t>
            </a:r>
          </a:p>
          <a:p>
            <a:pPr algn="l"/>
            <a:r>
              <a:rPr lang="tt-RU" sz="1600" i="1" dirty="0" smtClean="0">
                <a:latin typeface="Times New Roman" panose="02020603050405020304" pitchFamily="18" charset="0"/>
                <a:cs typeface="Times New Roman" panose="02020603050405020304" pitchFamily="18" charset="0"/>
              </a:rPr>
              <a:t>Гришина Т.В., учитель биологии</a:t>
            </a:r>
          </a:p>
          <a:p>
            <a:endParaRPr lang="ru-RU" sz="1600" i="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2BAF1C70-FBED-46FE-96F6-84C2AB6C7BE2}"/>
              </a:ext>
            </a:extLst>
          </p:cNvPr>
          <p:cNvSpPr txBox="1"/>
          <p:nvPr/>
        </p:nvSpPr>
        <p:spPr>
          <a:xfrm>
            <a:off x="1984629" y="960111"/>
            <a:ext cx="7076694" cy="3277820"/>
          </a:xfrm>
          <a:prstGeom prst="rect">
            <a:avLst/>
          </a:prstGeom>
          <a:noFill/>
        </p:spPr>
        <p:txBody>
          <a:bodyPr wrap="square">
            <a:spAutoFit/>
          </a:bodyPr>
          <a:lstStyle/>
          <a:p>
            <a:pPr algn="ctr">
              <a:lnSpc>
                <a:spcPct val="115000"/>
              </a:lnSpc>
              <a:spcAft>
                <a:spcPts val="0"/>
              </a:spcAft>
            </a:pPr>
            <a:r>
              <a:rPr lang="ru-RU" sz="1600" b="0" i="0" u="none" strike="noStrike" baseline="0" dirty="0">
                <a:solidFill>
                  <a:schemeClr val="accent1"/>
                </a:solidFill>
                <a:latin typeface="Times New Roman" panose="02020603050405020304" pitchFamily="18" charset="0"/>
              </a:rPr>
              <a:t> </a:t>
            </a:r>
            <a:r>
              <a:rPr lang="ru-RU" sz="2000" b="1" dirty="0">
                <a:solidFill>
                  <a:schemeClr val="bg1"/>
                </a:solidFill>
                <a:latin typeface="Times New Roman" panose="02020603050405020304" pitchFamily="18" charset="0"/>
              </a:rPr>
              <a:t>П</a:t>
            </a:r>
            <a:r>
              <a:rPr lang="ru-RU" sz="2000" b="1" i="0" u="none" strike="noStrike" baseline="0" dirty="0">
                <a:solidFill>
                  <a:schemeClr val="bg1"/>
                </a:solidFill>
                <a:latin typeface="Times New Roman" panose="02020603050405020304" pitchFamily="18" charset="0"/>
              </a:rPr>
              <a:t>ерспективный профиль </a:t>
            </a:r>
            <a:r>
              <a:rPr lang="ru-RU" sz="2000" b="1" i="0" u="none" strike="noStrike" baseline="0" dirty="0" smtClean="0">
                <a:solidFill>
                  <a:schemeClr val="bg1"/>
                </a:solidFill>
                <a:latin typeface="Times New Roman" panose="02020603050405020304" pitchFamily="18" charset="0"/>
              </a:rPr>
              <a:t/>
            </a:r>
            <a:br>
              <a:rPr lang="ru-RU" sz="2000" b="1" i="0" u="none" strike="noStrike" baseline="0" dirty="0" smtClean="0">
                <a:solidFill>
                  <a:schemeClr val="bg1"/>
                </a:solidFill>
                <a:latin typeface="Times New Roman" panose="02020603050405020304" pitchFamily="18" charset="0"/>
              </a:rPr>
            </a:br>
            <a:r>
              <a:rPr lang="ru-RU" sz="2000" b="1" i="0" u="none" strike="noStrike" baseline="0" dirty="0" smtClean="0">
                <a:solidFill>
                  <a:schemeClr val="bg1"/>
                </a:solidFill>
                <a:latin typeface="Times New Roman" panose="02020603050405020304" pitchFamily="18" charset="0"/>
              </a:rPr>
              <a:t> «</a:t>
            </a:r>
            <a:r>
              <a:rPr lang="ru-RU" sz="2000" b="1" dirty="0" smtClean="0">
                <a:solidFill>
                  <a:schemeClr val="bg1"/>
                </a:solidFill>
                <a:latin typeface="Times New Roman"/>
                <a:ea typeface="Times New Roman"/>
                <a:cs typeface="Times New Roman"/>
              </a:rPr>
              <a:t>Муниципального бюджетного общеобразовательного учреждения </a:t>
            </a:r>
            <a:endParaRPr lang="ru-RU" sz="2000" dirty="0">
              <a:solidFill>
                <a:schemeClr val="bg1"/>
              </a:solidFill>
              <a:ea typeface="Times New Roman"/>
              <a:cs typeface="Times New Roman"/>
            </a:endParaRPr>
          </a:p>
          <a:p>
            <a:pPr algn="ctr">
              <a:lnSpc>
                <a:spcPct val="115000"/>
              </a:lnSpc>
              <a:spcAft>
                <a:spcPts val="0"/>
              </a:spcAft>
            </a:pPr>
            <a:r>
              <a:rPr lang="ru-RU" sz="2000" b="1" dirty="0">
                <a:solidFill>
                  <a:schemeClr val="bg1"/>
                </a:solidFill>
                <a:latin typeface="Times New Roman"/>
                <a:ea typeface="Times New Roman"/>
                <a:cs typeface="Times New Roman"/>
              </a:rPr>
              <a:t>«Ялкынская основная общеобразовательная школа»</a:t>
            </a:r>
            <a:endParaRPr lang="ru-RU" sz="2000" dirty="0">
              <a:solidFill>
                <a:schemeClr val="bg1"/>
              </a:solidFill>
              <a:ea typeface="Times New Roman"/>
              <a:cs typeface="Times New Roman"/>
            </a:endParaRPr>
          </a:p>
          <a:p>
            <a:pPr algn="ctr">
              <a:lnSpc>
                <a:spcPct val="115000"/>
              </a:lnSpc>
              <a:spcAft>
                <a:spcPts val="0"/>
              </a:spcAft>
            </a:pPr>
            <a:r>
              <a:rPr lang="ru-RU" sz="2000" b="1" dirty="0">
                <a:solidFill>
                  <a:schemeClr val="bg1"/>
                </a:solidFill>
                <a:latin typeface="Times New Roman"/>
                <a:ea typeface="Times New Roman"/>
                <a:cs typeface="Times New Roman"/>
              </a:rPr>
              <a:t>Алексеевского муниципального района </a:t>
            </a:r>
            <a:r>
              <a:rPr lang="ru-RU" sz="2000" b="1" dirty="0" smtClean="0">
                <a:solidFill>
                  <a:schemeClr val="bg1"/>
                </a:solidFill>
                <a:latin typeface="Times New Roman"/>
                <a:ea typeface="Times New Roman"/>
                <a:cs typeface="Times New Roman"/>
              </a:rPr>
              <a:t/>
            </a:r>
            <a:br>
              <a:rPr lang="ru-RU" sz="2000" b="1" dirty="0" smtClean="0">
                <a:solidFill>
                  <a:schemeClr val="bg1"/>
                </a:solidFill>
                <a:latin typeface="Times New Roman"/>
                <a:ea typeface="Times New Roman"/>
                <a:cs typeface="Times New Roman"/>
              </a:rPr>
            </a:br>
            <a:r>
              <a:rPr lang="ru-RU" sz="2000" b="1" dirty="0" smtClean="0">
                <a:solidFill>
                  <a:schemeClr val="bg1"/>
                </a:solidFill>
                <a:latin typeface="Times New Roman"/>
                <a:ea typeface="Times New Roman"/>
                <a:cs typeface="Times New Roman"/>
              </a:rPr>
              <a:t>Республики Татарстан</a:t>
            </a:r>
            <a:r>
              <a:rPr lang="ru-RU" sz="2000" b="1" i="0" u="none" strike="noStrike" baseline="0" dirty="0" smtClean="0">
                <a:solidFill>
                  <a:schemeClr val="bg1"/>
                </a:solidFill>
                <a:latin typeface="Times New Roman" panose="02020603050405020304" pitchFamily="18" charset="0"/>
              </a:rPr>
              <a:t>» </a:t>
            </a:r>
            <a:br>
              <a:rPr lang="ru-RU" sz="2000" b="1" i="0" u="none" strike="noStrike" baseline="0" dirty="0" smtClean="0">
                <a:solidFill>
                  <a:schemeClr val="bg1"/>
                </a:solidFill>
                <a:latin typeface="Times New Roman" panose="02020603050405020304" pitchFamily="18" charset="0"/>
              </a:rPr>
            </a:br>
            <a:r>
              <a:rPr lang="ru-RU" sz="2000" b="1" i="0" u="none" strike="noStrike" baseline="0" dirty="0" smtClean="0">
                <a:solidFill>
                  <a:schemeClr val="bg1"/>
                </a:solidFill>
                <a:latin typeface="Times New Roman" panose="02020603050405020304" pitchFamily="18" charset="0"/>
              </a:rPr>
              <a:t>в </a:t>
            </a:r>
            <a:r>
              <a:rPr lang="ru-RU" sz="2000" b="1" i="0" u="none" strike="noStrike" baseline="0" dirty="0">
                <a:solidFill>
                  <a:schemeClr val="bg1"/>
                </a:solidFill>
                <a:latin typeface="Times New Roman" panose="02020603050405020304" pitchFamily="18" charset="0"/>
              </a:rPr>
              <a:t>целях повышения качества образования </a:t>
            </a:r>
            <a:r>
              <a:rPr lang="ru-RU" sz="2000" b="1" i="0" u="none" strike="noStrike" baseline="0" dirty="0" smtClean="0">
                <a:solidFill>
                  <a:schemeClr val="bg1"/>
                </a:solidFill>
                <a:latin typeface="Times New Roman" panose="02020603050405020304" pitchFamily="18" charset="0"/>
              </a:rPr>
              <a:t/>
            </a:r>
            <a:br>
              <a:rPr lang="ru-RU" sz="2000" b="1" i="0" u="none" strike="noStrike" baseline="0" dirty="0" smtClean="0">
                <a:solidFill>
                  <a:schemeClr val="bg1"/>
                </a:solidFill>
                <a:latin typeface="Times New Roman" panose="02020603050405020304" pitchFamily="18" charset="0"/>
              </a:rPr>
            </a:br>
            <a:r>
              <a:rPr lang="ru-RU" sz="2000" b="1" i="0" u="none" strike="noStrike" baseline="0" dirty="0" smtClean="0">
                <a:solidFill>
                  <a:schemeClr val="bg1"/>
                </a:solidFill>
                <a:latin typeface="Times New Roman" panose="02020603050405020304" pitchFamily="18" charset="0"/>
              </a:rPr>
              <a:t>с </a:t>
            </a:r>
            <a:r>
              <a:rPr lang="ru-RU" sz="2000" b="1" i="0" u="none" strike="noStrike" baseline="0" dirty="0">
                <a:solidFill>
                  <a:schemeClr val="bg1"/>
                </a:solidFill>
                <a:latin typeface="Times New Roman" panose="02020603050405020304" pitchFamily="18" charset="0"/>
              </a:rPr>
              <a:t>учетом показателей проекта </a:t>
            </a:r>
            <a:r>
              <a:rPr lang="ru-RU" sz="2000" b="1" i="0" u="none" strike="noStrike" baseline="0" dirty="0" smtClean="0">
                <a:solidFill>
                  <a:schemeClr val="bg1"/>
                </a:solidFill>
                <a:latin typeface="Times New Roman" panose="02020603050405020304" pitchFamily="18" charset="0"/>
              </a:rPr>
              <a:t/>
            </a:r>
            <a:br>
              <a:rPr lang="ru-RU" sz="2000" b="1" i="0" u="none" strike="noStrike" baseline="0" dirty="0" smtClean="0">
                <a:solidFill>
                  <a:schemeClr val="bg1"/>
                </a:solidFill>
                <a:latin typeface="Times New Roman" panose="02020603050405020304" pitchFamily="18" charset="0"/>
              </a:rPr>
            </a:br>
            <a:r>
              <a:rPr lang="ru-RU" sz="2000" b="1" i="0" u="none" strike="noStrike" baseline="0" dirty="0" smtClean="0">
                <a:solidFill>
                  <a:schemeClr val="bg1"/>
                </a:solidFill>
                <a:latin typeface="Times New Roman" panose="02020603050405020304" pitchFamily="18" charset="0"/>
              </a:rPr>
              <a:t>«</a:t>
            </a:r>
            <a:r>
              <a:rPr lang="ru-RU" sz="2000" b="1" i="0" u="none" strike="noStrike" baseline="0" dirty="0">
                <a:solidFill>
                  <a:schemeClr val="bg1"/>
                </a:solidFill>
                <a:latin typeface="Times New Roman" panose="02020603050405020304" pitchFamily="18" charset="0"/>
              </a:rPr>
              <a:t>Школа Минпросвещения России»</a:t>
            </a:r>
            <a:endParaRPr lang="ru-RU" b="1" dirty="0">
              <a:solidFill>
                <a:schemeClr val="bg1"/>
              </a:solidFill>
            </a:endParaRPr>
          </a:p>
        </p:txBody>
      </p:sp>
      <p:sp>
        <p:nvSpPr>
          <p:cNvPr id="6" name="TextBox 5">
            <a:extLst>
              <a:ext uri="{FF2B5EF4-FFF2-40B4-BE49-F238E27FC236}">
                <a16:creationId xmlns:a16="http://schemas.microsoft.com/office/drawing/2014/main" xmlns="" id="{6C4D6F21-5B71-419E-9A58-092949129DB8}"/>
              </a:ext>
            </a:extLst>
          </p:cNvPr>
          <p:cNvSpPr txBox="1"/>
          <p:nvPr/>
        </p:nvSpPr>
        <p:spPr>
          <a:xfrm>
            <a:off x="4760976" y="6464808"/>
            <a:ext cx="2670048" cy="307777"/>
          </a:xfrm>
          <a:prstGeom prst="rect">
            <a:avLst/>
          </a:prstGeom>
          <a:noFill/>
        </p:spPr>
        <p:txBody>
          <a:bodyPr wrap="square" rtlCol="0">
            <a:spAutoFit/>
          </a:bodyPr>
          <a:lstStyle/>
          <a:p>
            <a:pPr algn="ctr"/>
            <a:r>
              <a:rPr lang="ru-RU" sz="1400" dirty="0">
                <a:solidFill>
                  <a:schemeClr val="bg1"/>
                </a:solidFill>
                <a:latin typeface="Times New Roman" panose="02020603050405020304" pitchFamily="18" charset="0"/>
                <a:cs typeface="Times New Roman" panose="02020603050405020304" pitchFamily="18" charset="0"/>
              </a:rPr>
              <a:t>2022 год</a:t>
            </a:r>
          </a:p>
        </p:txBody>
      </p:sp>
      <p:sp>
        <p:nvSpPr>
          <p:cNvPr id="12" name="object 6">
            <a:extLst>
              <a:ext uri="{FF2B5EF4-FFF2-40B4-BE49-F238E27FC236}">
                <a16:creationId xmlns:a16="http://schemas.microsoft.com/office/drawing/2014/main" xmlns="" id="{5BED3DA6-8184-44B2-B8A3-E517F32C05C2}"/>
              </a:ext>
            </a:extLst>
          </p:cNvPr>
          <p:cNvSpPr/>
          <p:nvPr/>
        </p:nvSpPr>
        <p:spPr>
          <a:xfrm>
            <a:off x="610489" y="1347216"/>
            <a:ext cx="1117600" cy="1115695"/>
          </a:xfrm>
          <a:custGeom>
            <a:avLst/>
            <a:gdLst/>
            <a:ahLst/>
            <a:cxnLst/>
            <a:rect l="l" t="t" r="r" b="b"/>
            <a:pathLst>
              <a:path w="1117600" h="1115695">
                <a:moveTo>
                  <a:pt x="558546" y="0"/>
                </a:moveTo>
                <a:lnTo>
                  <a:pt x="512737" y="1848"/>
                </a:lnTo>
                <a:lnTo>
                  <a:pt x="467948" y="7299"/>
                </a:lnTo>
                <a:lnTo>
                  <a:pt x="424322" y="16208"/>
                </a:lnTo>
                <a:lnTo>
                  <a:pt x="382004" y="28431"/>
                </a:lnTo>
                <a:lnTo>
                  <a:pt x="341137" y="43826"/>
                </a:lnTo>
                <a:lnTo>
                  <a:pt x="301864" y="62250"/>
                </a:lnTo>
                <a:lnTo>
                  <a:pt x="264330" y="83557"/>
                </a:lnTo>
                <a:lnTo>
                  <a:pt x="228678" y="107606"/>
                </a:lnTo>
                <a:lnTo>
                  <a:pt x="195052" y="134253"/>
                </a:lnTo>
                <a:lnTo>
                  <a:pt x="163596" y="163353"/>
                </a:lnTo>
                <a:lnTo>
                  <a:pt x="134454" y="194765"/>
                </a:lnTo>
                <a:lnTo>
                  <a:pt x="107768" y="228343"/>
                </a:lnTo>
                <a:lnTo>
                  <a:pt x="83684" y="263946"/>
                </a:lnTo>
                <a:lnTo>
                  <a:pt x="62345" y="301429"/>
                </a:lnTo>
                <a:lnTo>
                  <a:pt x="43894" y="340649"/>
                </a:lnTo>
                <a:lnTo>
                  <a:pt x="28475" y="381463"/>
                </a:lnTo>
                <a:lnTo>
                  <a:pt x="16233" y="423726"/>
                </a:lnTo>
                <a:lnTo>
                  <a:pt x="7310" y="467297"/>
                </a:lnTo>
                <a:lnTo>
                  <a:pt x="1851" y="512030"/>
                </a:lnTo>
                <a:lnTo>
                  <a:pt x="0" y="557783"/>
                </a:lnTo>
                <a:lnTo>
                  <a:pt x="1851" y="603537"/>
                </a:lnTo>
                <a:lnTo>
                  <a:pt x="7310" y="648270"/>
                </a:lnTo>
                <a:lnTo>
                  <a:pt x="16233" y="691841"/>
                </a:lnTo>
                <a:lnTo>
                  <a:pt x="28475" y="734104"/>
                </a:lnTo>
                <a:lnTo>
                  <a:pt x="43894" y="774918"/>
                </a:lnTo>
                <a:lnTo>
                  <a:pt x="62345" y="814138"/>
                </a:lnTo>
                <a:lnTo>
                  <a:pt x="83684" y="851621"/>
                </a:lnTo>
                <a:lnTo>
                  <a:pt x="107768" y="887224"/>
                </a:lnTo>
                <a:lnTo>
                  <a:pt x="134454" y="920802"/>
                </a:lnTo>
                <a:lnTo>
                  <a:pt x="163596" y="952214"/>
                </a:lnTo>
                <a:lnTo>
                  <a:pt x="195052" y="981314"/>
                </a:lnTo>
                <a:lnTo>
                  <a:pt x="228678" y="1007961"/>
                </a:lnTo>
                <a:lnTo>
                  <a:pt x="264330" y="1032010"/>
                </a:lnTo>
                <a:lnTo>
                  <a:pt x="301864" y="1053317"/>
                </a:lnTo>
                <a:lnTo>
                  <a:pt x="341137" y="1071741"/>
                </a:lnTo>
                <a:lnTo>
                  <a:pt x="382004" y="1087136"/>
                </a:lnTo>
                <a:lnTo>
                  <a:pt x="424322" y="1099359"/>
                </a:lnTo>
                <a:lnTo>
                  <a:pt x="467948" y="1108268"/>
                </a:lnTo>
                <a:lnTo>
                  <a:pt x="512737" y="1113719"/>
                </a:lnTo>
                <a:lnTo>
                  <a:pt x="558546" y="1115567"/>
                </a:lnTo>
                <a:lnTo>
                  <a:pt x="604356" y="1113719"/>
                </a:lnTo>
                <a:lnTo>
                  <a:pt x="649146" y="1108268"/>
                </a:lnTo>
                <a:lnTo>
                  <a:pt x="692773" y="1099359"/>
                </a:lnTo>
                <a:lnTo>
                  <a:pt x="735092" y="1087136"/>
                </a:lnTo>
                <a:lnTo>
                  <a:pt x="775960" y="1071741"/>
                </a:lnTo>
                <a:lnTo>
                  <a:pt x="815232" y="1053317"/>
                </a:lnTo>
                <a:lnTo>
                  <a:pt x="852767" y="1032010"/>
                </a:lnTo>
                <a:lnTo>
                  <a:pt x="888418" y="1007961"/>
                </a:lnTo>
                <a:lnTo>
                  <a:pt x="922044" y="981314"/>
                </a:lnTo>
                <a:lnTo>
                  <a:pt x="953500" y="952214"/>
                </a:lnTo>
                <a:lnTo>
                  <a:pt x="982642" y="920802"/>
                </a:lnTo>
                <a:lnTo>
                  <a:pt x="1009326" y="887224"/>
                </a:lnTo>
                <a:lnTo>
                  <a:pt x="1033410" y="851621"/>
                </a:lnTo>
                <a:lnTo>
                  <a:pt x="1054749" y="814138"/>
                </a:lnTo>
                <a:lnTo>
                  <a:pt x="1073199" y="774918"/>
                </a:lnTo>
                <a:lnTo>
                  <a:pt x="1088617" y="734104"/>
                </a:lnTo>
                <a:lnTo>
                  <a:pt x="1100859" y="691841"/>
                </a:lnTo>
                <a:lnTo>
                  <a:pt x="1109781" y="648270"/>
                </a:lnTo>
                <a:lnTo>
                  <a:pt x="1115240" y="603537"/>
                </a:lnTo>
                <a:lnTo>
                  <a:pt x="1117092" y="557783"/>
                </a:lnTo>
                <a:lnTo>
                  <a:pt x="1115240" y="512030"/>
                </a:lnTo>
                <a:lnTo>
                  <a:pt x="1109781" y="467297"/>
                </a:lnTo>
                <a:lnTo>
                  <a:pt x="1100859" y="423726"/>
                </a:lnTo>
                <a:lnTo>
                  <a:pt x="1088617" y="381463"/>
                </a:lnTo>
                <a:lnTo>
                  <a:pt x="1073199" y="340649"/>
                </a:lnTo>
                <a:lnTo>
                  <a:pt x="1054749" y="301429"/>
                </a:lnTo>
                <a:lnTo>
                  <a:pt x="1033410" y="263946"/>
                </a:lnTo>
                <a:lnTo>
                  <a:pt x="1009326" y="228343"/>
                </a:lnTo>
                <a:lnTo>
                  <a:pt x="982642" y="194765"/>
                </a:lnTo>
                <a:lnTo>
                  <a:pt x="953500" y="163353"/>
                </a:lnTo>
                <a:lnTo>
                  <a:pt x="922044" y="134253"/>
                </a:lnTo>
                <a:lnTo>
                  <a:pt x="888418" y="107606"/>
                </a:lnTo>
                <a:lnTo>
                  <a:pt x="852767" y="83557"/>
                </a:lnTo>
                <a:lnTo>
                  <a:pt x="815232" y="62250"/>
                </a:lnTo>
                <a:lnTo>
                  <a:pt x="775960" y="43826"/>
                </a:lnTo>
                <a:lnTo>
                  <a:pt x="735092" y="28431"/>
                </a:lnTo>
                <a:lnTo>
                  <a:pt x="692773" y="16208"/>
                </a:lnTo>
                <a:lnTo>
                  <a:pt x="649146" y="7299"/>
                </a:lnTo>
                <a:lnTo>
                  <a:pt x="604356" y="1848"/>
                </a:lnTo>
                <a:lnTo>
                  <a:pt x="558546" y="0"/>
                </a:lnTo>
                <a:close/>
              </a:path>
            </a:pathLst>
          </a:custGeom>
          <a:solidFill>
            <a:srgbClr val="FFFFFF"/>
          </a:solidFill>
        </p:spPr>
        <p:txBody>
          <a:bodyPr wrap="square" lIns="0" tIns="0" rIns="0" bIns="0" rtlCol="0"/>
          <a:lstStyle/>
          <a:p>
            <a:endParaRPr/>
          </a:p>
        </p:txBody>
      </p:sp>
      <p:sp>
        <p:nvSpPr>
          <p:cNvPr id="13" name="object 9">
            <a:extLst>
              <a:ext uri="{FF2B5EF4-FFF2-40B4-BE49-F238E27FC236}">
                <a16:creationId xmlns:a16="http://schemas.microsoft.com/office/drawing/2014/main" xmlns="" id="{38F84F00-1DB2-40C3-8B6C-EF7167E3072B}"/>
              </a:ext>
            </a:extLst>
          </p:cNvPr>
          <p:cNvSpPr/>
          <p:nvPr/>
        </p:nvSpPr>
        <p:spPr>
          <a:xfrm>
            <a:off x="839089" y="1589532"/>
            <a:ext cx="658368" cy="658367"/>
          </a:xfrm>
          <a:prstGeom prst="rect">
            <a:avLst/>
          </a:prstGeom>
          <a:blipFill>
            <a:blip r:embed="rId2" cstate="print"/>
            <a:stretch>
              <a:fillRect/>
            </a:stretch>
          </a:blipFill>
        </p:spPr>
        <p:txBody>
          <a:bodyPr wrap="square" lIns="0" tIns="0" rIns="0" bIns="0" rtlCol="0"/>
          <a:lstStyle/>
          <a:p>
            <a:endParaRPr/>
          </a:p>
        </p:txBody>
      </p:sp>
      <p:pic>
        <p:nvPicPr>
          <p:cNvPr id="1026" name="Picture 2" descr="C:\Users\Школа\Desktop\фото\школ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089" y="4056012"/>
            <a:ext cx="3211727" cy="2408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5208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7">
            <a:extLst>
              <a:ext uri="{FF2B5EF4-FFF2-40B4-BE49-F238E27FC236}">
                <a16:creationId xmlns:a16="http://schemas.microsoft.com/office/drawing/2014/main" xmlns="" id="{B2D45138-8EC5-478D-98AF-5360E6829004}"/>
              </a:ext>
            </a:extLst>
          </p:cNvPr>
          <p:cNvSpPr/>
          <p:nvPr/>
        </p:nvSpPr>
        <p:spPr>
          <a:xfrm>
            <a:off x="8976359" y="0"/>
            <a:ext cx="3215640" cy="2973705"/>
          </a:xfrm>
          <a:custGeom>
            <a:avLst/>
            <a:gdLst/>
            <a:ahLst/>
            <a:cxnLst/>
            <a:rect l="l" t="t" r="r" b="b"/>
            <a:pathLst>
              <a:path w="3215640" h="2973705">
                <a:moveTo>
                  <a:pt x="3215639" y="0"/>
                </a:moveTo>
                <a:lnTo>
                  <a:pt x="387723" y="0"/>
                </a:lnTo>
                <a:lnTo>
                  <a:pt x="355799" y="40227"/>
                </a:lnTo>
                <a:lnTo>
                  <a:pt x="276284" y="157932"/>
                </a:lnTo>
                <a:lnTo>
                  <a:pt x="205832" y="281851"/>
                </a:lnTo>
                <a:lnTo>
                  <a:pt x="144916" y="411509"/>
                </a:lnTo>
                <a:lnTo>
                  <a:pt x="94012" y="546433"/>
                </a:lnTo>
                <a:lnTo>
                  <a:pt x="53593" y="686147"/>
                </a:lnTo>
                <a:lnTo>
                  <a:pt x="24135" y="830176"/>
                </a:lnTo>
                <a:lnTo>
                  <a:pt x="6113" y="978047"/>
                </a:lnTo>
                <a:lnTo>
                  <a:pt x="0" y="1129284"/>
                </a:lnTo>
                <a:lnTo>
                  <a:pt x="6113" y="1280520"/>
                </a:lnTo>
                <a:lnTo>
                  <a:pt x="24135" y="1428391"/>
                </a:lnTo>
                <a:lnTo>
                  <a:pt x="53593" y="1572420"/>
                </a:lnTo>
                <a:lnTo>
                  <a:pt x="94012" y="1712134"/>
                </a:lnTo>
                <a:lnTo>
                  <a:pt x="144916" y="1847058"/>
                </a:lnTo>
                <a:lnTo>
                  <a:pt x="205832" y="1976716"/>
                </a:lnTo>
                <a:lnTo>
                  <a:pt x="276284" y="2100635"/>
                </a:lnTo>
                <a:lnTo>
                  <a:pt x="355799" y="2218340"/>
                </a:lnTo>
                <a:lnTo>
                  <a:pt x="443900" y="2329356"/>
                </a:lnTo>
                <a:lnTo>
                  <a:pt x="540115" y="2433208"/>
                </a:lnTo>
                <a:lnTo>
                  <a:pt x="643967" y="2529423"/>
                </a:lnTo>
                <a:lnTo>
                  <a:pt x="754983" y="2617524"/>
                </a:lnTo>
                <a:lnTo>
                  <a:pt x="872688" y="2697039"/>
                </a:lnTo>
                <a:lnTo>
                  <a:pt x="996607" y="2767491"/>
                </a:lnTo>
                <a:lnTo>
                  <a:pt x="1126265" y="2828407"/>
                </a:lnTo>
                <a:lnTo>
                  <a:pt x="1261189" y="2879311"/>
                </a:lnTo>
                <a:lnTo>
                  <a:pt x="1400903" y="2919730"/>
                </a:lnTo>
                <a:lnTo>
                  <a:pt x="1544932" y="2949188"/>
                </a:lnTo>
                <a:lnTo>
                  <a:pt x="1692803" y="2967210"/>
                </a:lnTo>
                <a:lnTo>
                  <a:pt x="1844040" y="2973324"/>
                </a:lnTo>
                <a:lnTo>
                  <a:pt x="1995276" y="2967210"/>
                </a:lnTo>
                <a:lnTo>
                  <a:pt x="2143147" y="2949188"/>
                </a:lnTo>
                <a:lnTo>
                  <a:pt x="2287176" y="2919730"/>
                </a:lnTo>
                <a:lnTo>
                  <a:pt x="2426890" y="2879311"/>
                </a:lnTo>
                <a:lnTo>
                  <a:pt x="2561814" y="2828407"/>
                </a:lnTo>
                <a:lnTo>
                  <a:pt x="2691472" y="2767491"/>
                </a:lnTo>
                <a:lnTo>
                  <a:pt x="2815391" y="2697039"/>
                </a:lnTo>
                <a:lnTo>
                  <a:pt x="2933096" y="2617524"/>
                </a:lnTo>
                <a:lnTo>
                  <a:pt x="3044112" y="2529423"/>
                </a:lnTo>
                <a:lnTo>
                  <a:pt x="3147964" y="2433208"/>
                </a:lnTo>
                <a:lnTo>
                  <a:pt x="3215639" y="2360161"/>
                </a:lnTo>
                <a:lnTo>
                  <a:pt x="3215639" y="0"/>
                </a:lnTo>
                <a:close/>
              </a:path>
            </a:pathLst>
          </a:custGeom>
          <a:solidFill>
            <a:srgbClr val="0D9244"/>
          </a:solidFill>
        </p:spPr>
        <p:txBody>
          <a:bodyPr wrap="square" lIns="0" tIns="0" rIns="0" bIns="0" rtlCol="0"/>
          <a:lstStyle/>
          <a:p>
            <a:endParaRPr dirty="0"/>
          </a:p>
        </p:txBody>
      </p:sp>
      <p:sp>
        <p:nvSpPr>
          <p:cNvPr id="7" name="object 9">
            <a:extLst>
              <a:ext uri="{FF2B5EF4-FFF2-40B4-BE49-F238E27FC236}">
                <a16:creationId xmlns:a16="http://schemas.microsoft.com/office/drawing/2014/main" xmlns="" id="{31AC23FD-457B-4351-BCB3-EE02A92D60B2}"/>
              </a:ext>
            </a:extLst>
          </p:cNvPr>
          <p:cNvSpPr/>
          <p:nvPr/>
        </p:nvSpPr>
        <p:spPr>
          <a:xfrm>
            <a:off x="7268718" y="0"/>
            <a:ext cx="2847340" cy="1544955"/>
          </a:xfrm>
          <a:custGeom>
            <a:avLst/>
            <a:gdLst/>
            <a:ahLst/>
            <a:cxnLst/>
            <a:rect l="l" t="t" r="r" b="b"/>
            <a:pathLst>
              <a:path w="2847340" h="1544955">
                <a:moveTo>
                  <a:pt x="2841575" y="0"/>
                </a:moveTo>
                <a:lnTo>
                  <a:pt x="2842113" y="4415"/>
                </a:lnTo>
                <a:lnTo>
                  <a:pt x="2846831" y="121157"/>
                </a:lnTo>
                <a:lnTo>
                  <a:pt x="2842113" y="237900"/>
                </a:lnTo>
                <a:lnTo>
                  <a:pt x="2828201" y="352043"/>
                </a:lnTo>
                <a:lnTo>
                  <a:pt x="2805463" y="463221"/>
                </a:lnTo>
                <a:lnTo>
                  <a:pt x="2774265" y="571067"/>
                </a:lnTo>
                <a:lnTo>
                  <a:pt x="2734972" y="675215"/>
                </a:lnTo>
                <a:lnTo>
                  <a:pt x="2687952" y="775299"/>
                </a:lnTo>
                <a:lnTo>
                  <a:pt x="2633571" y="870952"/>
                </a:lnTo>
                <a:lnTo>
                  <a:pt x="2572195" y="961808"/>
                </a:lnTo>
                <a:lnTo>
                  <a:pt x="2504190" y="1047501"/>
                </a:lnTo>
                <a:lnTo>
                  <a:pt x="2429922" y="1127664"/>
                </a:lnTo>
                <a:lnTo>
                  <a:pt x="2349759" y="1201932"/>
                </a:lnTo>
                <a:lnTo>
                  <a:pt x="2264066" y="1269937"/>
                </a:lnTo>
                <a:lnTo>
                  <a:pt x="2173210" y="1331313"/>
                </a:lnTo>
                <a:lnTo>
                  <a:pt x="2077557" y="1385694"/>
                </a:lnTo>
                <a:lnTo>
                  <a:pt x="1977473" y="1432714"/>
                </a:lnTo>
                <a:lnTo>
                  <a:pt x="1873325" y="1472007"/>
                </a:lnTo>
                <a:lnTo>
                  <a:pt x="1765479" y="1503205"/>
                </a:lnTo>
                <a:lnTo>
                  <a:pt x="1654301" y="1525943"/>
                </a:lnTo>
                <a:lnTo>
                  <a:pt x="1540158" y="1539855"/>
                </a:lnTo>
                <a:lnTo>
                  <a:pt x="1423415" y="1544574"/>
                </a:lnTo>
                <a:lnTo>
                  <a:pt x="1306673" y="1539855"/>
                </a:lnTo>
                <a:lnTo>
                  <a:pt x="1192530" y="1525943"/>
                </a:lnTo>
                <a:lnTo>
                  <a:pt x="1081352" y="1503205"/>
                </a:lnTo>
                <a:lnTo>
                  <a:pt x="973506" y="1472007"/>
                </a:lnTo>
                <a:lnTo>
                  <a:pt x="869358" y="1432714"/>
                </a:lnTo>
                <a:lnTo>
                  <a:pt x="769274" y="1385694"/>
                </a:lnTo>
                <a:lnTo>
                  <a:pt x="673621" y="1331313"/>
                </a:lnTo>
                <a:lnTo>
                  <a:pt x="582765" y="1269937"/>
                </a:lnTo>
                <a:lnTo>
                  <a:pt x="497072" y="1201932"/>
                </a:lnTo>
                <a:lnTo>
                  <a:pt x="416909" y="1127664"/>
                </a:lnTo>
                <a:lnTo>
                  <a:pt x="342641" y="1047501"/>
                </a:lnTo>
                <a:lnTo>
                  <a:pt x="274636" y="961808"/>
                </a:lnTo>
                <a:lnTo>
                  <a:pt x="213260" y="870952"/>
                </a:lnTo>
                <a:lnTo>
                  <a:pt x="158879" y="775299"/>
                </a:lnTo>
                <a:lnTo>
                  <a:pt x="111859" y="675215"/>
                </a:lnTo>
                <a:lnTo>
                  <a:pt x="72566" y="571067"/>
                </a:lnTo>
                <a:lnTo>
                  <a:pt x="41368" y="463221"/>
                </a:lnTo>
                <a:lnTo>
                  <a:pt x="18630" y="352043"/>
                </a:lnTo>
                <a:lnTo>
                  <a:pt x="4718" y="237900"/>
                </a:lnTo>
                <a:lnTo>
                  <a:pt x="0" y="121157"/>
                </a:lnTo>
              </a:path>
            </a:pathLst>
          </a:custGeom>
          <a:ln w="50292">
            <a:solidFill>
              <a:srgbClr val="000000"/>
            </a:solidFill>
            <a:prstDash val="dash"/>
          </a:ln>
        </p:spPr>
        <p:txBody>
          <a:bodyPr wrap="square" lIns="0" tIns="0" rIns="0" bIns="0" rtlCol="0"/>
          <a:lstStyle/>
          <a:p>
            <a:endParaRPr/>
          </a:p>
        </p:txBody>
      </p:sp>
      <p:sp>
        <p:nvSpPr>
          <p:cNvPr id="8" name="Прямоугольник 7">
            <a:extLst>
              <a:ext uri="{FF2B5EF4-FFF2-40B4-BE49-F238E27FC236}">
                <a16:creationId xmlns:a16="http://schemas.microsoft.com/office/drawing/2014/main" xmlns="" id="{9465DC62-2BCC-455C-BA8C-8E9F7A7E4C17}"/>
              </a:ext>
            </a:extLst>
          </p:cNvPr>
          <p:cNvSpPr/>
          <p:nvPr/>
        </p:nvSpPr>
        <p:spPr>
          <a:xfrm>
            <a:off x="363794" y="274093"/>
            <a:ext cx="5093109" cy="707922"/>
          </a:xfrm>
          <a:prstGeom prst="rect">
            <a:avLst/>
          </a:prstGeom>
          <a:solidFill>
            <a:srgbClr val="0D924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Результаты самообследования (аудита) ОО</a:t>
            </a:r>
          </a:p>
        </p:txBody>
      </p:sp>
      <p:pic>
        <p:nvPicPr>
          <p:cNvPr id="12" name="Рисунок 11">
            <a:extLst>
              <a:ext uri="{FF2B5EF4-FFF2-40B4-BE49-F238E27FC236}">
                <a16:creationId xmlns:a16="http://schemas.microsoft.com/office/drawing/2014/main" xmlns="" id="{19530318-9EB7-4FA2-B73E-862CEA761F22}"/>
              </a:ext>
            </a:extLst>
          </p:cNvPr>
          <p:cNvPicPr>
            <a:picLocks noChangeAspect="1"/>
          </p:cNvPicPr>
          <p:nvPr/>
        </p:nvPicPr>
        <p:blipFill>
          <a:blip r:embed="rId2">
            <a:grayscl/>
          </a:blip>
          <a:stretch>
            <a:fillRect/>
          </a:stretch>
        </p:blipFill>
        <p:spPr>
          <a:xfrm>
            <a:off x="7268718" y="8484538"/>
            <a:ext cx="8390381" cy="4458991"/>
          </a:xfrm>
          <a:prstGeom prst="rect">
            <a:avLst/>
          </a:prstGeom>
        </p:spPr>
      </p:pic>
      <p:graphicFrame>
        <p:nvGraphicFramePr>
          <p:cNvPr id="2" name="Диаграмма 1"/>
          <p:cNvGraphicFramePr/>
          <p:nvPr>
            <p:extLst>
              <p:ext uri="{D42A27DB-BD31-4B8C-83A1-F6EECF244321}">
                <p14:modId xmlns:p14="http://schemas.microsoft.com/office/powerpoint/2010/main" val="353166262"/>
              </p:ext>
            </p:extLst>
          </p:nvPr>
        </p:nvGraphicFramePr>
        <p:xfrm>
          <a:off x="472578" y="1132327"/>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8671740" y="2506071"/>
            <a:ext cx="3520259" cy="4247317"/>
          </a:xfrm>
          <a:prstGeom prst="rect">
            <a:avLst/>
          </a:prstGeom>
          <a:noFill/>
        </p:spPr>
        <p:txBody>
          <a:bodyPr wrap="none" rtlCol="0">
            <a:spAutoFit/>
          </a:bodyPr>
          <a:lstStyle/>
          <a:p>
            <a:r>
              <a:rPr lang="ru-RU" b="1" i="1" dirty="0" smtClean="0">
                <a:solidFill>
                  <a:srgbClr val="002060"/>
                </a:solidFill>
              </a:rPr>
              <a:t>Комментарии: </a:t>
            </a:r>
            <a:br>
              <a:rPr lang="ru-RU" b="1" i="1" dirty="0" smtClean="0">
                <a:solidFill>
                  <a:srgbClr val="002060"/>
                </a:solidFill>
              </a:rPr>
            </a:br>
            <a:r>
              <a:rPr lang="ru-RU" b="1" i="1" dirty="0" smtClean="0">
                <a:solidFill>
                  <a:srgbClr val="002060"/>
                </a:solidFill>
              </a:rPr>
              <a:t>в результате </a:t>
            </a:r>
            <a:br>
              <a:rPr lang="ru-RU" b="1" i="1" dirty="0" smtClean="0">
                <a:solidFill>
                  <a:srgbClr val="002060"/>
                </a:solidFill>
              </a:rPr>
            </a:br>
            <a:r>
              <a:rPr lang="ru-RU" b="1" i="1" dirty="0" err="1" smtClean="0">
                <a:solidFill>
                  <a:srgbClr val="002060"/>
                </a:solidFill>
              </a:rPr>
              <a:t>самообследования</a:t>
            </a:r>
            <a:r>
              <a:rPr lang="ru-RU" b="1" i="1" dirty="0" smtClean="0">
                <a:solidFill>
                  <a:srgbClr val="002060"/>
                </a:solidFill>
              </a:rPr>
              <a:t> </a:t>
            </a:r>
            <a:br>
              <a:rPr lang="ru-RU" b="1" i="1" dirty="0" smtClean="0">
                <a:solidFill>
                  <a:srgbClr val="002060"/>
                </a:solidFill>
              </a:rPr>
            </a:br>
            <a:r>
              <a:rPr lang="ru-RU" b="1" i="1" dirty="0" smtClean="0">
                <a:solidFill>
                  <a:srgbClr val="002060"/>
                </a:solidFill>
              </a:rPr>
              <a:t>работы школы были </a:t>
            </a:r>
            <a:br>
              <a:rPr lang="ru-RU" b="1" i="1" dirty="0" smtClean="0">
                <a:solidFill>
                  <a:srgbClr val="002060"/>
                </a:solidFill>
              </a:rPr>
            </a:br>
            <a:r>
              <a:rPr lang="ru-RU" b="1" i="1" dirty="0" smtClean="0">
                <a:solidFill>
                  <a:srgbClr val="002060"/>
                </a:solidFill>
              </a:rPr>
              <a:t>выявлены </a:t>
            </a:r>
            <a:br>
              <a:rPr lang="ru-RU" b="1" i="1" dirty="0" smtClean="0">
                <a:solidFill>
                  <a:srgbClr val="002060"/>
                </a:solidFill>
              </a:rPr>
            </a:br>
            <a:r>
              <a:rPr lang="ru-RU" b="1" i="1" dirty="0" smtClean="0">
                <a:solidFill>
                  <a:srgbClr val="002060"/>
                </a:solidFill>
              </a:rPr>
              <a:t>уровни развития </a:t>
            </a:r>
            <a:br>
              <a:rPr lang="ru-RU" b="1" i="1" dirty="0" smtClean="0">
                <a:solidFill>
                  <a:srgbClr val="002060"/>
                </a:solidFill>
              </a:rPr>
            </a:br>
            <a:r>
              <a:rPr lang="ru-RU" b="1" i="1" dirty="0" smtClean="0">
                <a:solidFill>
                  <a:srgbClr val="002060"/>
                </a:solidFill>
              </a:rPr>
              <a:t>по направлениям:</a:t>
            </a:r>
          </a:p>
          <a:p>
            <a:r>
              <a:rPr lang="ru-RU" b="1" i="1" u="sng" dirty="0">
                <a:solidFill>
                  <a:srgbClr val="C00000"/>
                </a:solidFill>
              </a:rPr>
              <a:t>средний уровень </a:t>
            </a:r>
            <a:r>
              <a:rPr lang="ru-RU" b="1" i="1" dirty="0" smtClean="0">
                <a:solidFill>
                  <a:srgbClr val="002060"/>
                </a:solidFill>
              </a:rPr>
              <a:t/>
            </a:r>
            <a:br>
              <a:rPr lang="ru-RU" b="1" i="1" dirty="0" smtClean="0">
                <a:solidFill>
                  <a:srgbClr val="002060"/>
                </a:solidFill>
              </a:rPr>
            </a:br>
            <a:r>
              <a:rPr lang="ru-RU" b="1" i="1" dirty="0" smtClean="0">
                <a:solidFill>
                  <a:srgbClr val="7030A0"/>
                </a:solidFill>
              </a:rPr>
              <a:t>«Творчество», «Здоровье»,</a:t>
            </a:r>
            <a:br>
              <a:rPr lang="ru-RU" b="1" i="1" dirty="0" smtClean="0">
                <a:solidFill>
                  <a:srgbClr val="7030A0"/>
                </a:solidFill>
              </a:rPr>
            </a:br>
            <a:r>
              <a:rPr lang="ru-RU" b="1" i="1" dirty="0" smtClean="0">
                <a:solidFill>
                  <a:srgbClr val="7030A0"/>
                </a:solidFill>
              </a:rPr>
              <a:t> «Учитель. Школьная команда» </a:t>
            </a:r>
            <a:br>
              <a:rPr lang="ru-RU" b="1" i="1" dirty="0" smtClean="0">
                <a:solidFill>
                  <a:srgbClr val="7030A0"/>
                </a:solidFill>
              </a:rPr>
            </a:br>
            <a:r>
              <a:rPr lang="ru-RU" b="1" i="1" u="sng" dirty="0" smtClean="0">
                <a:solidFill>
                  <a:srgbClr val="C00000"/>
                </a:solidFill>
              </a:rPr>
              <a:t>базовый уровень</a:t>
            </a:r>
            <a:br>
              <a:rPr lang="ru-RU" b="1" i="1" u="sng" dirty="0" smtClean="0">
                <a:solidFill>
                  <a:srgbClr val="C00000"/>
                </a:solidFill>
              </a:rPr>
            </a:br>
            <a:r>
              <a:rPr lang="ru-RU" b="1" i="1" dirty="0" smtClean="0">
                <a:solidFill>
                  <a:srgbClr val="7030A0"/>
                </a:solidFill>
              </a:rPr>
              <a:t>«Знание», «Воспитание», </a:t>
            </a:r>
            <a:br>
              <a:rPr lang="ru-RU" b="1" i="1" dirty="0" smtClean="0">
                <a:solidFill>
                  <a:srgbClr val="7030A0"/>
                </a:solidFill>
              </a:rPr>
            </a:br>
            <a:r>
              <a:rPr lang="ru-RU" b="1" i="1" dirty="0" smtClean="0">
                <a:solidFill>
                  <a:srgbClr val="7030A0"/>
                </a:solidFill>
              </a:rPr>
              <a:t>«Профориентация», </a:t>
            </a:r>
            <a:br>
              <a:rPr lang="ru-RU" b="1" i="1" dirty="0" smtClean="0">
                <a:solidFill>
                  <a:srgbClr val="7030A0"/>
                </a:solidFill>
              </a:rPr>
            </a:br>
            <a:r>
              <a:rPr lang="ru-RU" b="1" i="1" dirty="0" smtClean="0">
                <a:solidFill>
                  <a:srgbClr val="7030A0"/>
                </a:solidFill>
              </a:rPr>
              <a:t>«Школьный климат»,</a:t>
            </a:r>
            <a:br>
              <a:rPr lang="ru-RU" b="1" i="1" dirty="0" smtClean="0">
                <a:solidFill>
                  <a:srgbClr val="7030A0"/>
                </a:solidFill>
              </a:rPr>
            </a:br>
            <a:r>
              <a:rPr lang="ru-RU" b="1" i="1" dirty="0" smtClean="0">
                <a:solidFill>
                  <a:srgbClr val="7030A0"/>
                </a:solidFill>
              </a:rPr>
              <a:t>«Образовательная среда»</a:t>
            </a:r>
            <a:endParaRPr lang="ru-RU" b="1" i="1" dirty="0">
              <a:solidFill>
                <a:srgbClr val="002060"/>
              </a:solidFill>
            </a:endParaRPr>
          </a:p>
        </p:txBody>
      </p:sp>
    </p:spTree>
    <p:extLst>
      <p:ext uri="{BB962C8B-B14F-4D97-AF65-F5344CB8AC3E}">
        <p14:creationId xmlns:p14="http://schemas.microsoft.com/office/powerpoint/2010/main" val="1159043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D283955-F34F-4881-AA95-6C07DA68A4E1}"/>
              </a:ext>
            </a:extLst>
          </p:cNvPr>
          <p:cNvSpPr/>
          <p:nvPr/>
        </p:nvSpPr>
        <p:spPr>
          <a:xfrm>
            <a:off x="457200" y="120187"/>
            <a:ext cx="5093109" cy="707922"/>
          </a:xfrm>
          <a:prstGeom prst="rect">
            <a:avLst/>
          </a:prstGeom>
          <a:solidFill>
            <a:srgbClr val="0D924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a:extLst>
              <a:ext uri="{FF2B5EF4-FFF2-40B4-BE49-F238E27FC236}">
                <a16:creationId xmlns:a16="http://schemas.microsoft.com/office/drawing/2014/main" xmlns="" id="{E48306E9-403A-4246-9D7E-B76DFC8BC033}"/>
              </a:ext>
            </a:extLst>
          </p:cNvPr>
          <p:cNvSpPr txBox="1"/>
          <p:nvPr/>
        </p:nvSpPr>
        <p:spPr>
          <a:xfrm>
            <a:off x="695194" y="297339"/>
            <a:ext cx="3895344" cy="400110"/>
          </a:xfrm>
          <a:prstGeom prst="rect">
            <a:avLst/>
          </a:prstGeom>
          <a:noFill/>
        </p:spPr>
        <p:txBody>
          <a:bodyPr wrap="square" rtlCol="0">
            <a:spAutoFit/>
          </a:bodyPr>
          <a:lstStyle/>
          <a:p>
            <a:r>
              <a:rPr lang="ru-RU" sz="2000" b="1" dirty="0">
                <a:solidFill>
                  <a:schemeClr val="bg1"/>
                </a:solidFill>
                <a:latin typeface="Times New Roman" panose="02020603050405020304" pitchFamily="18" charset="0"/>
                <a:cs typeface="Times New Roman" panose="02020603050405020304" pitchFamily="18" charset="0"/>
              </a:rPr>
              <a:t>Показатель профиля «Знания»</a:t>
            </a:r>
          </a:p>
        </p:txBody>
      </p:sp>
      <p:sp>
        <p:nvSpPr>
          <p:cNvPr id="6" name="TextBox 5">
            <a:extLst>
              <a:ext uri="{FF2B5EF4-FFF2-40B4-BE49-F238E27FC236}">
                <a16:creationId xmlns:a16="http://schemas.microsoft.com/office/drawing/2014/main" xmlns="" id="{A3930F15-0BF4-4A0B-B42D-EEA290C250D7}"/>
              </a:ext>
            </a:extLst>
          </p:cNvPr>
          <p:cNvSpPr txBox="1"/>
          <p:nvPr/>
        </p:nvSpPr>
        <p:spPr>
          <a:xfrm>
            <a:off x="6062597" y="4951"/>
            <a:ext cx="5599136" cy="1107996"/>
          </a:xfrm>
          <a:prstGeom prst="rect">
            <a:avLst/>
          </a:prstGeom>
          <a:noFill/>
        </p:spPr>
        <p:txBody>
          <a:bodyPr wrap="square">
            <a:spAutoFit/>
          </a:bodyPr>
          <a:lstStyle/>
          <a:p>
            <a:pPr algn="ctr"/>
            <a:r>
              <a:rPr lang="ru-RU" b="0" i="0" u="none" strike="noStrike" baseline="0" dirty="0" smtClean="0">
                <a:latin typeface="Times New Roman" panose="02020603050405020304" pitchFamily="18" charset="0"/>
              </a:rPr>
              <a:t>Планируемый </a:t>
            </a:r>
            <a:r>
              <a:rPr lang="ru-RU" b="0" i="0" u="none" strike="noStrike" baseline="0" dirty="0">
                <a:latin typeface="Times New Roman" panose="02020603050405020304" pitchFamily="18" charset="0"/>
              </a:rPr>
              <a:t>уровень </a:t>
            </a:r>
            <a:r>
              <a:rPr lang="ru-RU" b="0" i="0" u="none" strike="noStrike" baseline="0" dirty="0" smtClean="0">
                <a:latin typeface="Times New Roman" panose="02020603050405020304" pitchFamily="18" charset="0"/>
              </a:rPr>
              <a:t>соответствия</a:t>
            </a:r>
          </a:p>
          <a:p>
            <a:pPr algn="ctr"/>
            <a:r>
              <a:rPr lang="ru-RU" b="0" i="0" u="none" strike="noStrike" baseline="0" dirty="0" smtClean="0">
                <a:latin typeface="Times New Roman" panose="02020603050405020304" pitchFamily="18" charset="0"/>
              </a:rPr>
              <a:t> общеобразовательной</a:t>
            </a:r>
            <a:r>
              <a:rPr lang="ru-RU" b="0" i="0" u="none" strike="noStrike" dirty="0" smtClean="0">
                <a:latin typeface="Times New Roman" panose="02020603050405020304" pitchFamily="18" charset="0"/>
              </a:rPr>
              <a:t> организации </a:t>
            </a:r>
          </a:p>
          <a:p>
            <a:pPr algn="just">
              <a:lnSpc>
                <a:spcPct val="150000"/>
              </a:lnSpc>
            </a:pPr>
            <a:r>
              <a:rPr lang="ru-RU" sz="2000" b="0" i="1" u="none" strike="noStrike" baseline="0" dirty="0" smtClean="0">
                <a:latin typeface="Times New Roman" panose="02020603050405020304" pitchFamily="18" charset="0"/>
              </a:rPr>
              <a:t> </a:t>
            </a:r>
            <a:endParaRPr lang="ru-RU" sz="2000" i="1" dirty="0"/>
          </a:p>
        </p:txBody>
      </p:sp>
      <p:graphicFrame>
        <p:nvGraphicFramePr>
          <p:cNvPr id="3" name="Таблица 2"/>
          <p:cNvGraphicFramePr>
            <a:graphicFrameLocks noGrp="1"/>
          </p:cNvGraphicFramePr>
          <p:nvPr>
            <p:extLst>
              <p:ext uri="{D42A27DB-BD31-4B8C-83A1-F6EECF244321}">
                <p14:modId xmlns:p14="http://schemas.microsoft.com/office/powerpoint/2010/main" val="794069602"/>
              </p:ext>
            </p:extLst>
          </p:nvPr>
        </p:nvGraphicFramePr>
        <p:xfrm>
          <a:off x="5718891" y="697449"/>
          <a:ext cx="6286548" cy="731520"/>
        </p:xfrm>
        <a:graphic>
          <a:graphicData uri="http://schemas.openxmlformats.org/drawingml/2006/table">
            <a:tbl>
              <a:tblPr firstRow="1" bandRow="1">
                <a:tableStyleId>{5C22544A-7EE6-4342-B048-85BDC9FD1C3A}</a:tableStyleId>
              </a:tblPr>
              <a:tblGrid>
                <a:gridCol w="1571637"/>
                <a:gridCol w="1571637"/>
                <a:gridCol w="1571637"/>
                <a:gridCol w="1571637"/>
              </a:tblGrid>
              <a:tr h="253025">
                <a:tc>
                  <a:txBody>
                    <a:bodyPr/>
                    <a:lstStyle/>
                    <a:p>
                      <a:r>
                        <a:rPr lang="ru-RU" dirty="0" smtClean="0"/>
                        <a:t>2022</a:t>
                      </a:r>
                      <a:endParaRPr lang="ru-RU" dirty="0"/>
                    </a:p>
                  </a:txBody>
                  <a:tcPr/>
                </a:tc>
                <a:tc>
                  <a:txBody>
                    <a:bodyPr/>
                    <a:lstStyle/>
                    <a:p>
                      <a:r>
                        <a:rPr lang="ru-RU" dirty="0" smtClean="0"/>
                        <a:t>2023</a:t>
                      </a:r>
                      <a:endParaRPr lang="ru-RU" dirty="0"/>
                    </a:p>
                  </a:txBody>
                  <a:tcPr/>
                </a:tc>
                <a:tc>
                  <a:txBody>
                    <a:bodyPr/>
                    <a:lstStyle/>
                    <a:p>
                      <a:r>
                        <a:rPr lang="ru-RU" dirty="0" smtClean="0"/>
                        <a:t>2025</a:t>
                      </a:r>
                      <a:endParaRPr lang="ru-RU" dirty="0"/>
                    </a:p>
                  </a:txBody>
                  <a:tcPr/>
                </a:tc>
                <a:tc>
                  <a:txBody>
                    <a:bodyPr/>
                    <a:lstStyle/>
                    <a:p>
                      <a:r>
                        <a:rPr lang="ru-RU" dirty="0" smtClean="0"/>
                        <a:t>2027</a:t>
                      </a:r>
                      <a:endParaRPr lang="ru-RU" dirty="0"/>
                    </a:p>
                  </a:txBody>
                  <a:tcPr/>
                </a:tc>
              </a:tr>
              <a:tr h="253025">
                <a:tc>
                  <a:txBody>
                    <a:bodyPr/>
                    <a:lstStyle/>
                    <a:p>
                      <a:r>
                        <a:rPr lang="ru-RU" dirty="0" smtClean="0"/>
                        <a:t>Базовый</a:t>
                      </a:r>
                      <a:endParaRPr lang="ru-RU" dirty="0"/>
                    </a:p>
                  </a:txBody>
                  <a:tcPr/>
                </a:tc>
                <a:tc>
                  <a:txBody>
                    <a:bodyPr/>
                    <a:lstStyle/>
                    <a:p>
                      <a:r>
                        <a:rPr lang="ru-RU" dirty="0" smtClean="0"/>
                        <a:t>Средний</a:t>
                      </a:r>
                      <a:endParaRPr lang="ru-RU" dirty="0"/>
                    </a:p>
                  </a:txBody>
                  <a:tcPr/>
                </a:tc>
                <a:tc>
                  <a:txBody>
                    <a:bodyPr/>
                    <a:lstStyle/>
                    <a:p>
                      <a:r>
                        <a:rPr lang="ru-RU" dirty="0" smtClean="0"/>
                        <a:t>Средний</a:t>
                      </a:r>
                      <a:endParaRPr lang="ru-RU" dirty="0"/>
                    </a:p>
                  </a:txBody>
                  <a:tcPr/>
                </a:tc>
                <a:tc>
                  <a:txBody>
                    <a:bodyPr/>
                    <a:lstStyle/>
                    <a:p>
                      <a:r>
                        <a:rPr lang="ru-RU" dirty="0" smtClean="0"/>
                        <a:t>Полный</a:t>
                      </a:r>
                      <a:endParaRPr lang="ru-RU" dirty="0"/>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954379473"/>
              </p:ext>
            </p:extLst>
          </p:nvPr>
        </p:nvGraphicFramePr>
        <p:xfrm>
          <a:off x="313150" y="1588759"/>
          <a:ext cx="11749413" cy="4876800"/>
        </p:xfrm>
        <a:graphic>
          <a:graphicData uri="http://schemas.openxmlformats.org/drawingml/2006/table">
            <a:tbl>
              <a:tblPr firstRow="1" bandRow="1">
                <a:tableStyleId>{5C22544A-7EE6-4342-B048-85BDC9FD1C3A}</a:tableStyleId>
              </a:tblPr>
              <a:tblGrid>
                <a:gridCol w="2129425"/>
                <a:gridCol w="7440460"/>
                <a:gridCol w="2179528"/>
              </a:tblGrid>
              <a:tr h="121491">
                <a:tc>
                  <a:txBody>
                    <a:bodyPr/>
                    <a:lstStyle/>
                    <a:p>
                      <a:pPr algn="ctr"/>
                      <a:r>
                        <a:rPr lang="ru-RU" sz="1400" dirty="0" smtClean="0"/>
                        <a:t>Условия</a:t>
                      </a:r>
                      <a:endParaRPr lang="ru-RU" sz="1400" dirty="0"/>
                    </a:p>
                  </a:txBody>
                  <a:tcPr/>
                </a:tc>
                <a:tc>
                  <a:txBody>
                    <a:bodyPr/>
                    <a:lstStyle/>
                    <a:p>
                      <a:pPr algn="ctr"/>
                      <a:r>
                        <a:rPr lang="ru-RU" sz="1400" dirty="0" smtClean="0"/>
                        <a:t>Действия</a:t>
                      </a:r>
                      <a:endParaRPr lang="ru-RU" sz="1400" dirty="0"/>
                    </a:p>
                  </a:txBody>
                  <a:tcPr/>
                </a:tc>
                <a:tc>
                  <a:txBody>
                    <a:bodyPr/>
                    <a:lstStyle/>
                    <a:p>
                      <a:pPr algn="ctr"/>
                      <a:r>
                        <a:rPr lang="ru-RU" sz="1400" dirty="0" smtClean="0"/>
                        <a:t>Ресурсы</a:t>
                      </a:r>
                      <a:endParaRPr lang="ru-RU" sz="1400" dirty="0"/>
                    </a:p>
                  </a:txBody>
                  <a:tcPr/>
                </a:tc>
              </a:tr>
              <a:tr h="717406">
                <a:tc>
                  <a:txBody>
                    <a:bodyPr/>
                    <a:lstStyle/>
                    <a:p>
                      <a:r>
                        <a:rPr lang="ru-RU" sz="1400" dirty="0" smtClean="0"/>
                        <a:t>- работа по углубленному изучению предметов естественно - научного цикла;</a:t>
                      </a:r>
                    </a:p>
                    <a:p>
                      <a:r>
                        <a:rPr lang="ru-RU" sz="1400" dirty="0" smtClean="0"/>
                        <a:t>-организация системы сетевого сотрудничества с лицеями естественно-научного цикла, ГАОУ «Республиканский  олимпиадный центр»;</a:t>
                      </a:r>
                    </a:p>
                    <a:p>
                      <a:r>
                        <a:rPr lang="ru-RU" sz="1400" dirty="0" smtClean="0"/>
                        <a:t>- внедрение современного модульного курса «Технология»;</a:t>
                      </a:r>
                    </a:p>
                    <a:p>
                      <a:r>
                        <a:rPr lang="ru-RU" sz="1400" dirty="0" smtClean="0"/>
                        <a:t>- повышение качества образования в рамках проекта «Школа Минпросвещения России».</a:t>
                      </a:r>
                    </a:p>
                    <a:p>
                      <a:endParaRPr lang="ru-RU" sz="1400" dirty="0"/>
                    </a:p>
                  </a:txBody>
                  <a:tcPr/>
                </a:tc>
                <a:tc>
                  <a:txBody>
                    <a:bodyPr/>
                    <a:lstStyle/>
                    <a:p>
                      <a:r>
                        <a:rPr lang="ru-RU" sz="1400" dirty="0" smtClean="0"/>
                        <a:t>- включить в учебный план дополнительные часы  на углубленное изучение предметов естественно - научного цикла из вариативной части;</a:t>
                      </a:r>
                    </a:p>
                    <a:p>
                      <a:r>
                        <a:rPr lang="ru-RU" sz="1400" dirty="0" smtClean="0"/>
                        <a:t>- внедрить курсы  углубленного изучения предметов естественно - научного цикла в рамках  внеурочной деятельности и дополнительного образования; </a:t>
                      </a:r>
                    </a:p>
                    <a:p>
                      <a:r>
                        <a:rPr lang="ru-RU" sz="1400" dirty="0" smtClean="0"/>
                        <a:t>- заключить договора  сетевого сотрудничества с лицеями естественно-научного цикла, ГАОУ «Республиканский  олимпиадный центр»;</a:t>
                      </a:r>
                    </a:p>
                    <a:p>
                      <a:r>
                        <a:rPr lang="ru-RU" sz="1400" dirty="0" smtClean="0"/>
                        <a:t>- участие детей в профильных сменах образовательного центра «Сириус»;</a:t>
                      </a:r>
                    </a:p>
                    <a:p>
                      <a:r>
                        <a:rPr lang="ru-RU" sz="1400" dirty="0" smtClean="0"/>
                        <a:t>- разработка рабочих программ для внедрения современного модульного курса «Технология»;</a:t>
                      </a:r>
                    </a:p>
                    <a:p>
                      <a:r>
                        <a:rPr lang="ru-RU" sz="1400" dirty="0" smtClean="0"/>
                        <a:t>-корректировка рабочих программ  предметных областей по ФГОС третьего поколения</a:t>
                      </a:r>
                    </a:p>
                    <a:p>
                      <a:r>
                        <a:rPr lang="ru-RU" sz="1400" dirty="0" smtClean="0"/>
                        <a:t>- выявление одарённых детей</a:t>
                      </a:r>
                    </a:p>
                    <a:p>
                      <a:r>
                        <a:rPr lang="ru-RU" sz="1400" dirty="0" smtClean="0"/>
                        <a:t>- развитие олимпиадного движения</a:t>
                      </a:r>
                    </a:p>
                    <a:p>
                      <a:r>
                        <a:rPr lang="ru-RU" sz="1400" dirty="0" smtClean="0"/>
                        <a:t>- развитие проектно-исследовательской деятельности</a:t>
                      </a:r>
                    </a:p>
                    <a:p>
                      <a:r>
                        <a:rPr lang="ru-RU" sz="1400" dirty="0" smtClean="0"/>
                        <a:t>- повышение объективной внутришкольный системы оценивания качества образования</a:t>
                      </a:r>
                    </a:p>
                    <a:p>
                      <a:r>
                        <a:rPr lang="ru-RU" sz="1400" dirty="0" smtClean="0"/>
                        <a:t>- внедрение современных цифровых технологий</a:t>
                      </a:r>
                    </a:p>
                    <a:p>
                      <a:r>
                        <a:rPr lang="ru-RU" sz="1400" dirty="0" smtClean="0"/>
                        <a:t>- внедрение конвергентного подхода в образовании</a:t>
                      </a:r>
                    </a:p>
                    <a:p>
                      <a:r>
                        <a:rPr lang="ru-RU" sz="1400" dirty="0" smtClean="0"/>
                        <a:t>- усовершенствование работы системы наставничества</a:t>
                      </a:r>
                    </a:p>
                    <a:p>
                      <a:r>
                        <a:rPr lang="ru-RU" sz="1400" dirty="0" smtClean="0"/>
                        <a:t>- использование педагогического дизайна урока</a:t>
                      </a:r>
                    </a:p>
                    <a:p>
                      <a:r>
                        <a:rPr lang="ru-RU" sz="1400" dirty="0" smtClean="0"/>
                        <a:t>- непрерывный процесс повышения квалификации учителей в области оценки результатов образования, включающий не только обучение на курсах повышения квалификации, но и внутришкольное обучение и самообразование, и повышение профессионального мастерства.</a:t>
                      </a:r>
                    </a:p>
                    <a:p>
                      <a:endParaRPr lang="ru-RU" sz="1400" dirty="0"/>
                    </a:p>
                  </a:txBody>
                  <a:tcPr/>
                </a:tc>
                <a:tc>
                  <a:txBody>
                    <a:bodyPr/>
                    <a:lstStyle/>
                    <a:p>
                      <a:r>
                        <a:rPr lang="ru-RU" sz="1400" dirty="0" smtClean="0"/>
                        <a:t>- материально-техническая база (наглядно-информационные средства обучения, оборудования, мини-лаборатории и т.д.);</a:t>
                      </a:r>
                    </a:p>
                    <a:p>
                      <a:r>
                        <a:rPr lang="ru-RU" sz="1400" dirty="0" smtClean="0"/>
                        <a:t>-высококвалифицированные педагогические кадры;</a:t>
                      </a:r>
                    </a:p>
                    <a:p>
                      <a:r>
                        <a:rPr lang="ru-RU" sz="1400" dirty="0" smtClean="0"/>
                        <a:t>- современная образовательная среда.</a:t>
                      </a:r>
                    </a:p>
                    <a:p>
                      <a:endParaRPr lang="ru-RU" sz="1400" dirty="0"/>
                    </a:p>
                  </a:txBody>
                  <a:tcPr/>
                </a:tc>
              </a:tr>
            </a:tbl>
          </a:graphicData>
        </a:graphic>
      </p:graphicFrame>
      <p:sp>
        <p:nvSpPr>
          <p:cNvPr id="7" name="TextBox 6"/>
          <p:cNvSpPr txBox="1"/>
          <p:nvPr/>
        </p:nvSpPr>
        <p:spPr>
          <a:xfrm>
            <a:off x="845505" y="6157783"/>
            <a:ext cx="9576150" cy="615553"/>
          </a:xfrm>
          <a:prstGeom prst="rect">
            <a:avLst/>
          </a:prstGeom>
          <a:noFill/>
        </p:spPr>
        <p:txBody>
          <a:bodyPr wrap="square" rtlCol="0">
            <a:spAutoFit/>
          </a:bodyPr>
          <a:lstStyle/>
          <a:p>
            <a:endParaRPr lang="ru-RU" dirty="0" smtClean="0"/>
          </a:p>
          <a:p>
            <a:r>
              <a:rPr lang="ru-RU" sz="1600" dirty="0" smtClean="0"/>
              <a:t>Ответственные: Денежкина О.В. - Заместитель директора по учебно-воспитательной работе</a:t>
            </a:r>
            <a:endParaRPr lang="ru-RU" sz="1600" dirty="0"/>
          </a:p>
        </p:txBody>
      </p:sp>
    </p:spTree>
    <p:extLst>
      <p:ext uri="{BB962C8B-B14F-4D97-AF65-F5344CB8AC3E}">
        <p14:creationId xmlns:p14="http://schemas.microsoft.com/office/powerpoint/2010/main" val="3951395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FD145675-F9DB-49CB-8374-8550FF3D5E53}"/>
              </a:ext>
            </a:extLst>
          </p:cNvPr>
          <p:cNvSpPr/>
          <p:nvPr/>
        </p:nvSpPr>
        <p:spPr>
          <a:xfrm>
            <a:off x="324465" y="224204"/>
            <a:ext cx="5093109" cy="707922"/>
          </a:xfrm>
          <a:prstGeom prst="rect">
            <a:avLst/>
          </a:prstGeom>
          <a:solidFill>
            <a:srgbClr val="FAAF3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a:extLst>
              <a:ext uri="{FF2B5EF4-FFF2-40B4-BE49-F238E27FC236}">
                <a16:creationId xmlns:a16="http://schemas.microsoft.com/office/drawing/2014/main" xmlns="" id="{983AEF2B-09DE-4662-8AA8-D24F6CA5C591}"/>
              </a:ext>
            </a:extLst>
          </p:cNvPr>
          <p:cNvSpPr txBox="1"/>
          <p:nvPr/>
        </p:nvSpPr>
        <p:spPr>
          <a:xfrm>
            <a:off x="468630" y="378110"/>
            <a:ext cx="4414266" cy="400110"/>
          </a:xfrm>
          <a:prstGeom prst="rect">
            <a:avLst/>
          </a:prstGeom>
          <a:noFill/>
        </p:spPr>
        <p:txBody>
          <a:bodyPr wrap="square">
            <a:spAutoFit/>
          </a:bodyPr>
          <a:lstStyle/>
          <a:p>
            <a:r>
              <a:rPr lang="ru-RU" sz="2000" b="1" dirty="0">
                <a:solidFill>
                  <a:schemeClr val="accent6">
                    <a:lumMod val="50000"/>
                  </a:schemeClr>
                </a:solidFill>
                <a:latin typeface="Times New Roman" panose="02020603050405020304" pitchFamily="18" charset="0"/>
                <a:cs typeface="Times New Roman" panose="02020603050405020304" pitchFamily="18" charset="0"/>
              </a:rPr>
              <a:t>Показатель профиля  «Воспитание»</a:t>
            </a:r>
          </a:p>
        </p:txBody>
      </p:sp>
      <p:sp>
        <p:nvSpPr>
          <p:cNvPr id="2" name="Прямоугольник 1"/>
          <p:cNvSpPr/>
          <p:nvPr/>
        </p:nvSpPr>
        <p:spPr>
          <a:xfrm>
            <a:off x="5853830" y="23719"/>
            <a:ext cx="6096000" cy="646331"/>
          </a:xfrm>
          <a:prstGeom prst="rect">
            <a:avLst/>
          </a:prstGeom>
        </p:spPr>
        <p:txBody>
          <a:bodyPr>
            <a:spAutoFit/>
          </a:bodyPr>
          <a:lstStyle/>
          <a:p>
            <a:pPr algn="ctr"/>
            <a:r>
              <a:rPr lang="ru-RU" dirty="0" smtClean="0">
                <a:latin typeface="Times New Roman" panose="02020603050405020304" pitchFamily="18" charset="0"/>
              </a:rPr>
              <a:t>Планируемый </a:t>
            </a:r>
            <a:r>
              <a:rPr lang="ru-RU" dirty="0">
                <a:latin typeface="Times New Roman" panose="02020603050405020304" pitchFamily="18" charset="0"/>
              </a:rPr>
              <a:t>уровень соответствия</a:t>
            </a:r>
          </a:p>
          <a:p>
            <a:pPr algn="ctr"/>
            <a:r>
              <a:rPr lang="ru-RU" dirty="0">
                <a:latin typeface="Times New Roman" panose="02020603050405020304" pitchFamily="18" charset="0"/>
              </a:rPr>
              <a:t> общеобразовательной организации </a:t>
            </a:r>
          </a:p>
        </p:txBody>
      </p:sp>
      <p:graphicFrame>
        <p:nvGraphicFramePr>
          <p:cNvPr id="4" name="Таблица 3"/>
          <p:cNvGraphicFramePr>
            <a:graphicFrameLocks noGrp="1"/>
          </p:cNvGraphicFramePr>
          <p:nvPr>
            <p:extLst>
              <p:ext uri="{D42A27DB-BD31-4B8C-83A1-F6EECF244321}">
                <p14:modId xmlns:p14="http://schemas.microsoft.com/office/powerpoint/2010/main" val="2240716924"/>
              </p:ext>
            </p:extLst>
          </p:nvPr>
        </p:nvGraphicFramePr>
        <p:xfrm>
          <a:off x="5853830" y="712828"/>
          <a:ext cx="6286548" cy="731520"/>
        </p:xfrm>
        <a:graphic>
          <a:graphicData uri="http://schemas.openxmlformats.org/drawingml/2006/table">
            <a:tbl>
              <a:tblPr firstRow="1" bandRow="1">
                <a:tableStyleId>{5C22544A-7EE6-4342-B048-85BDC9FD1C3A}</a:tableStyleId>
              </a:tblPr>
              <a:tblGrid>
                <a:gridCol w="1571637"/>
                <a:gridCol w="1571637"/>
                <a:gridCol w="1571637"/>
                <a:gridCol w="1571637"/>
              </a:tblGrid>
              <a:tr h="253025">
                <a:tc>
                  <a:txBody>
                    <a:bodyPr/>
                    <a:lstStyle/>
                    <a:p>
                      <a:r>
                        <a:rPr lang="ru-RU" dirty="0" smtClean="0"/>
                        <a:t>2022</a:t>
                      </a:r>
                      <a:endParaRPr lang="ru-RU" dirty="0"/>
                    </a:p>
                  </a:txBody>
                  <a:tcPr/>
                </a:tc>
                <a:tc>
                  <a:txBody>
                    <a:bodyPr/>
                    <a:lstStyle/>
                    <a:p>
                      <a:r>
                        <a:rPr lang="ru-RU" dirty="0" smtClean="0"/>
                        <a:t>2023</a:t>
                      </a:r>
                      <a:endParaRPr lang="ru-RU" dirty="0"/>
                    </a:p>
                  </a:txBody>
                  <a:tcPr/>
                </a:tc>
                <a:tc>
                  <a:txBody>
                    <a:bodyPr/>
                    <a:lstStyle/>
                    <a:p>
                      <a:r>
                        <a:rPr lang="ru-RU" dirty="0" smtClean="0"/>
                        <a:t>2025</a:t>
                      </a:r>
                      <a:endParaRPr lang="ru-RU" dirty="0"/>
                    </a:p>
                  </a:txBody>
                  <a:tcPr/>
                </a:tc>
                <a:tc>
                  <a:txBody>
                    <a:bodyPr/>
                    <a:lstStyle/>
                    <a:p>
                      <a:r>
                        <a:rPr lang="ru-RU" dirty="0" smtClean="0"/>
                        <a:t>2027</a:t>
                      </a:r>
                      <a:endParaRPr lang="ru-RU" dirty="0"/>
                    </a:p>
                  </a:txBody>
                  <a:tcPr/>
                </a:tc>
              </a:tr>
              <a:tr h="253025">
                <a:tc>
                  <a:txBody>
                    <a:bodyPr/>
                    <a:lstStyle/>
                    <a:p>
                      <a:r>
                        <a:rPr lang="ru-RU" dirty="0" smtClean="0"/>
                        <a:t>Базовый</a:t>
                      </a:r>
                      <a:endParaRPr lang="ru-RU" dirty="0"/>
                    </a:p>
                  </a:txBody>
                  <a:tcPr/>
                </a:tc>
                <a:tc>
                  <a:txBody>
                    <a:bodyPr/>
                    <a:lstStyle/>
                    <a:p>
                      <a:r>
                        <a:rPr lang="ru-RU" dirty="0" smtClean="0"/>
                        <a:t>Средний</a:t>
                      </a:r>
                      <a:endParaRPr lang="ru-RU" dirty="0"/>
                    </a:p>
                  </a:txBody>
                  <a:tcPr/>
                </a:tc>
                <a:tc>
                  <a:txBody>
                    <a:bodyPr/>
                    <a:lstStyle/>
                    <a:p>
                      <a:r>
                        <a:rPr lang="ru-RU" dirty="0" smtClean="0"/>
                        <a:t>Средний</a:t>
                      </a:r>
                      <a:endParaRPr lang="ru-RU" dirty="0"/>
                    </a:p>
                  </a:txBody>
                  <a:tcPr/>
                </a:tc>
                <a:tc>
                  <a:txBody>
                    <a:bodyPr/>
                    <a:lstStyle/>
                    <a:p>
                      <a:r>
                        <a:rPr lang="ru-RU" dirty="0" smtClean="0"/>
                        <a:t>Полный</a:t>
                      </a:r>
                      <a:endParaRPr lang="ru-RU" dirty="0"/>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449066472"/>
              </p:ext>
            </p:extLst>
          </p:nvPr>
        </p:nvGraphicFramePr>
        <p:xfrm>
          <a:off x="468630" y="1602079"/>
          <a:ext cx="11481200" cy="4700861"/>
        </p:xfrm>
        <a:graphic>
          <a:graphicData uri="http://schemas.openxmlformats.org/drawingml/2006/table">
            <a:tbl>
              <a:tblPr firstRow="1" bandRow="1">
                <a:tableStyleId>{5C22544A-7EE6-4342-B048-85BDC9FD1C3A}</a:tableStyleId>
              </a:tblPr>
              <a:tblGrid>
                <a:gridCol w="3101288"/>
                <a:gridCol w="5285983"/>
                <a:gridCol w="3093929"/>
              </a:tblGrid>
              <a:tr h="342221">
                <a:tc>
                  <a:txBody>
                    <a:bodyPr/>
                    <a:lstStyle/>
                    <a:p>
                      <a:pPr algn="ctr"/>
                      <a:r>
                        <a:rPr lang="ru-RU" sz="1400" dirty="0" smtClean="0"/>
                        <a:t>Условия</a:t>
                      </a:r>
                      <a:endParaRPr lang="ru-RU" sz="1400" dirty="0"/>
                    </a:p>
                  </a:txBody>
                  <a:tcPr/>
                </a:tc>
                <a:tc>
                  <a:txBody>
                    <a:bodyPr/>
                    <a:lstStyle/>
                    <a:p>
                      <a:pPr algn="ctr"/>
                      <a:r>
                        <a:rPr lang="ru-RU" sz="1400" dirty="0" smtClean="0"/>
                        <a:t>Действия</a:t>
                      </a:r>
                      <a:endParaRPr lang="ru-RU" sz="1400" dirty="0"/>
                    </a:p>
                  </a:txBody>
                  <a:tcPr/>
                </a:tc>
                <a:tc>
                  <a:txBody>
                    <a:bodyPr/>
                    <a:lstStyle/>
                    <a:p>
                      <a:pPr algn="ctr"/>
                      <a:r>
                        <a:rPr lang="ru-RU" sz="1400" dirty="0" smtClean="0"/>
                        <a:t>Ресурсы</a:t>
                      </a:r>
                      <a:endParaRPr lang="ru-RU" sz="1400" dirty="0"/>
                    </a:p>
                  </a:txBody>
                  <a:tcPr/>
                </a:tc>
              </a:tr>
              <a:tr h="3542603">
                <a:tc>
                  <a:txBody>
                    <a:bodyPr/>
                    <a:lstStyle/>
                    <a:p>
                      <a:r>
                        <a:rPr lang="ru-RU" sz="1400" baseline="0" dirty="0" smtClean="0"/>
                        <a:t>- создание центра детских инициатив;</a:t>
                      </a:r>
                    </a:p>
                    <a:p>
                      <a:r>
                        <a:rPr lang="ru-RU" sz="1400" baseline="0" dirty="0" smtClean="0"/>
                        <a:t>- практическое применение модуля программы воспитания «Школьный урок» в учебном процессе;</a:t>
                      </a:r>
                    </a:p>
                    <a:p>
                      <a:r>
                        <a:rPr lang="ru-RU" sz="1400" baseline="0" dirty="0" smtClean="0"/>
                        <a:t>- развитие школьного туризма в системе дополнительного образования;</a:t>
                      </a:r>
                    </a:p>
                    <a:p>
                      <a:r>
                        <a:rPr lang="ru-RU" sz="1400" baseline="0" dirty="0" smtClean="0"/>
                        <a:t>- развитие краеведения в системе дополнительного образования;</a:t>
                      </a:r>
                    </a:p>
                    <a:p>
                      <a:r>
                        <a:rPr lang="ru-RU" sz="1400" baseline="0" dirty="0" smtClean="0"/>
                        <a:t>- активизация работы по волонтёрскому движению;</a:t>
                      </a:r>
                    </a:p>
                    <a:p>
                      <a:r>
                        <a:rPr lang="ru-RU" sz="1400" baseline="0" dirty="0" smtClean="0"/>
                        <a:t>- разработка единых критериев оценки качества воспитательной работы.</a:t>
                      </a:r>
                    </a:p>
                    <a:p>
                      <a:endParaRPr lang="ru-RU" sz="1400" baseline="0" dirty="0" smtClean="0"/>
                    </a:p>
                    <a:p>
                      <a:endParaRPr lang="ru-RU" sz="1400" dirty="0"/>
                    </a:p>
                  </a:txBody>
                  <a:tcPr/>
                </a:tc>
                <a:tc>
                  <a:txBody>
                    <a:bodyPr/>
                    <a:lstStyle/>
                    <a:p>
                      <a:r>
                        <a:rPr lang="ru-RU" sz="1400" dirty="0" smtClean="0"/>
                        <a:t>- организовать центр детских инициатив;</a:t>
                      </a:r>
                    </a:p>
                    <a:p>
                      <a:r>
                        <a:rPr lang="ru-RU" sz="1400" dirty="0" smtClean="0"/>
                        <a:t>- разработать рабочие программы учебных предметов  модуля программы воспитания «Школьный урок» и внедрить в учебный процесс;</a:t>
                      </a:r>
                    </a:p>
                    <a:p>
                      <a:r>
                        <a:rPr lang="ru-RU" sz="1400" dirty="0" smtClean="0"/>
                        <a:t>- организация работы по реализации программы  дополнительного образования по туризму;</a:t>
                      </a:r>
                    </a:p>
                    <a:p>
                      <a:r>
                        <a:rPr lang="ru-RU" sz="1400" dirty="0" smtClean="0"/>
                        <a:t>- дальнейшее развитие экологического центра «Зелёная планета» на основе краеведческого материала;</a:t>
                      </a:r>
                    </a:p>
                    <a:p>
                      <a:r>
                        <a:rPr lang="ru-RU" sz="1400" dirty="0" smtClean="0"/>
                        <a:t>- организовать работу по направлению «краеведение» в рамках предметов гуманитарного цикла и патриотического воспитания;</a:t>
                      </a:r>
                    </a:p>
                    <a:p>
                      <a:r>
                        <a:rPr lang="ru-RU" sz="1400" dirty="0" smtClean="0"/>
                        <a:t>- активизировать пропаганду волонтёрства</a:t>
                      </a:r>
                      <a:r>
                        <a:rPr lang="ru-RU" sz="1400" baseline="0" dirty="0" smtClean="0"/>
                        <a:t> </a:t>
                      </a:r>
                      <a:r>
                        <a:rPr lang="ru-RU" sz="1400" dirty="0" smtClean="0"/>
                        <a:t>с целью выявления участников волонтёрского движения в различных направлениях  и организовать работу «Школа волонтёра»;</a:t>
                      </a:r>
                    </a:p>
                    <a:p>
                      <a:r>
                        <a:rPr lang="ru-RU" sz="1400" dirty="0" smtClean="0"/>
                        <a:t>- разработать и внедрить в учебно-воспитательный процесс локальные акты по единым критериям оценки качества воспитательной работы;</a:t>
                      </a:r>
                    </a:p>
                    <a:p>
                      <a:r>
                        <a:rPr lang="ru-RU" sz="1400" dirty="0" smtClean="0"/>
                        <a:t>-включить в планы работы классных руководителей мероприятия по направлениям: «Знания», «Воспитание», «Профориентация», «Творчество», «Здоровье». </a:t>
                      </a:r>
                    </a:p>
                    <a:p>
                      <a:endParaRPr lang="ru-RU" sz="1400" dirty="0"/>
                    </a:p>
                  </a:txBody>
                  <a:tcPr/>
                </a:tc>
                <a:tc>
                  <a:txBody>
                    <a:bodyPr/>
                    <a:lstStyle/>
                    <a:p>
                      <a:r>
                        <a:rPr lang="ru-RU" sz="1400" dirty="0" smtClean="0"/>
                        <a:t>- материально-техническая база (наглядно-информационные средства обучения, оборудования, мини-лаборатории и т.д.);</a:t>
                      </a:r>
                    </a:p>
                    <a:p>
                      <a:r>
                        <a:rPr lang="ru-RU" sz="1400" dirty="0" smtClean="0"/>
                        <a:t>- высококвалифицированные педагогические кадры;</a:t>
                      </a:r>
                    </a:p>
                    <a:p>
                      <a:r>
                        <a:rPr lang="ru-RU" sz="1400" dirty="0" smtClean="0"/>
                        <a:t>- современная образовательная среда;</a:t>
                      </a:r>
                    </a:p>
                    <a:p>
                      <a:r>
                        <a:rPr lang="ru-RU" sz="1400" dirty="0" smtClean="0"/>
                        <a:t>- экологический центр «Зелёная планета»;</a:t>
                      </a:r>
                    </a:p>
                    <a:p>
                      <a:r>
                        <a:rPr lang="ru-RU" sz="1400" dirty="0" smtClean="0"/>
                        <a:t>- школьное лесничество «Лесная школа»;</a:t>
                      </a:r>
                    </a:p>
                    <a:p>
                      <a:r>
                        <a:rPr lang="ru-RU" sz="1400" dirty="0" smtClean="0"/>
                        <a:t>- музей родного края им. В.И. Абрамова. </a:t>
                      </a:r>
                    </a:p>
                    <a:p>
                      <a:endParaRPr lang="ru-RU" sz="1400" dirty="0"/>
                    </a:p>
                  </a:txBody>
                  <a:tcPr/>
                </a:tc>
              </a:tr>
            </a:tbl>
          </a:graphicData>
        </a:graphic>
      </p:graphicFrame>
      <p:sp>
        <p:nvSpPr>
          <p:cNvPr id="9" name="Прямоугольник 8"/>
          <p:cNvSpPr/>
          <p:nvPr/>
        </p:nvSpPr>
        <p:spPr>
          <a:xfrm>
            <a:off x="597583" y="6231882"/>
            <a:ext cx="7619522" cy="584775"/>
          </a:xfrm>
          <a:prstGeom prst="rect">
            <a:avLst/>
          </a:prstGeom>
        </p:spPr>
        <p:txBody>
          <a:bodyPr wrap="none">
            <a:spAutoFit/>
          </a:bodyPr>
          <a:lstStyle/>
          <a:p>
            <a:pPr lvl="0"/>
            <a:r>
              <a:rPr lang="ru-RU" sz="1600" dirty="0">
                <a:solidFill>
                  <a:prstClr val="black"/>
                </a:solidFill>
              </a:rPr>
              <a:t>Ответственные</a:t>
            </a:r>
            <a:r>
              <a:rPr lang="ru-RU" sz="1600" dirty="0" smtClean="0">
                <a:solidFill>
                  <a:prstClr val="black"/>
                </a:solidFill>
              </a:rPr>
              <a:t>:  Бочкарева Л.Н. - заместитель директора по воспитательной работе, </a:t>
            </a:r>
            <a:br>
              <a:rPr lang="ru-RU" sz="1600" dirty="0" smtClean="0">
                <a:solidFill>
                  <a:prstClr val="black"/>
                </a:solidFill>
              </a:rPr>
            </a:br>
            <a:r>
              <a:rPr lang="ru-RU" sz="1600" dirty="0" smtClean="0">
                <a:solidFill>
                  <a:prstClr val="black"/>
                </a:solidFill>
              </a:rPr>
              <a:t>                                Гришина Т.В. - педагог-организатор</a:t>
            </a:r>
            <a:endParaRPr lang="ru-RU" sz="1600" dirty="0">
              <a:solidFill>
                <a:prstClr val="black"/>
              </a:solidFill>
            </a:endParaRPr>
          </a:p>
        </p:txBody>
      </p:sp>
    </p:spTree>
    <p:extLst>
      <p:ext uri="{BB962C8B-B14F-4D97-AF65-F5344CB8AC3E}">
        <p14:creationId xmlns:p14="http://schemas.microsoft.com/office/powerpoint/2010/main" val="1546526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1F806BE6-5B92-4CF8-8F91-17AA7C6FEB86}"/>
              </a:ext>
            </a:extLst>
          </p:cNvPr>
          <p:cNvSpPr/>
          <p:nvPr/>
        </p:nvSpPr>
        <p:spPr>
          <a:xfrm>
            <a:off x="324465" y="224204"/>
            <a:ext cx="5093109" cy="707922"/>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a:extLst>
              <a:ext uri="{FF2B5EF4-FFF2-40B4-BE49-F238E27FC236}">
                <a16:creationId xmlns:a16="http://schemas.microsoft.com/office/drawing/2014/main" xmlns="" id="{698A677C-5940-4253-84B2-08C2CF3D0D8F}"/>
              </a:ext>
            </a:extLst>
          </p:cNvPr>
          <p:cNvSpPr txBox="1"/>
          <p:nvPr/>
        </p:nvSpPr>
        <p:spPr>
          <a:xfrm>
            <a:off x="363228" y="378110"/>
            <a:ext cx="5054346" cy="400110"/>
          </a:xfrm>
          <a:prstGeom prst="rect">
            <a:avLst/>
          </a:prstGeom>
          <a:noFill/>
        </p:spPr>
        <p:txBody>
          <a:bodyPr wrap="square">
            <a:spAutoFit/>
          </a:bodyPr>
          <a:lstStyle/>
          <a:p>
            <a:r>
              <a:rPr lang="ru-RU" sz="2000" b="1" dirty="0">
                <a:solidFill>
                  <a:schemeClr val="bg1"/>
                </a:solidFill>
                <a:latin typeface="Times New Roman" panose="02020603050405020304" pitchFamily="18" charset="0"/>
                <a:cs typeface="Times New Roman" panose="02020603050405020304" pitchFamily="18" charset="0"/>
              </a:rPr>
              <a:t>Показатель профиля  «Профориентация»</a:t>
            </a:r>
          </a:p>
        </p:txBody>
      </p:sp>
      <p:sp>
        <p:nvSpPr>
          <p:cNvPr id="2" name="Прямоугольник 1"/>
          <p:cNvSpPr/>
          <p:nvPr/>
        </p:nvSpPr>
        <p:spPr>
          <a:xfrm>
            <a:off x="5828778" y="23719"/>
            <a:ext cx="6096000" cy="646331"/>
          </a:xfrm>
          <a:prstGeom prst="rect">
            <a:avLst/>
          </a:prstGeom>
        </p:spPr>
        <p:txBody>
          <a:bodyPr>
            <a:spAutoFit/>
          </a:bodyPr>
          <a:lstStyle/>
          <a:p>
            <a:pPr lvl="0" algn="ctr"/>
            <a:r>
              <a:rPr lang="ru-RU" dirty="0" smtClean="0">
                <a:solidFill>
                  <a:prstClr val="black"/>
                </a:solidFill>
                <a:latin typeface="Times New Roman" panose="02020603050405020304" pitchFamily="18" charset="0"/>
              </a:rPr>
              <a:t>Планируемый </a:t>
            </a:r>
            <a:r>
              <a:rPr lang="ru-RU" dirty="0">
                <a:solidFill>
                  <a:prstClr val="black"/>
                </a:solidFill>
                <a:latin typeface="Times New Roman" panose="02020603050405020304" pitchFamily="18" charset="0"/>
              </a:rPr>
              <a:t>уровень соответствия</a:t>
            </a:r>
          </a:p>
          <a:p>
            <a:pPr lvl="0" algn="ctr"/>
            <a:r>
              <a:rPr lang="ru-RU" dirty="0">
                <a:solidFill>
                  <a:prstClr val="black"/>
                </a:solidFill>
                <a:latin typeface="Times New Roman" panose="02020603050405020304" pitchFamily="18" charset="0"/>
              </a:rPr>
              <a:t> общеобразовательной организации </a:t>
            </a:r>
          </a:p>
        </p:txBody>
      </p:sp>
      <p:graphicFrame>
        <p:nvGraphicFramePr>
          <p:cNvPr id="3" name="Таблица 2"/>
          <p:cNvGraphicFramePr>
            <a:graphicFrameLocks noGrp="1"/>
          </p:cNvGraphicFramePr>
          <p:nvPr>
            <p:extLst>
              <p:ext uri="{D42A27DB-BD31-4B8C-83A1-F6EECF244321}">
                <p14:modId xmlns:p14="http://schemas.microsoft.com/office/powerpoint/2010/main" val="699210309"/>
              </p:ext>
            </p:extLst>
          </p:nvPr>
        </p:nvGraphicFramePr>
        <p:xfrm>
          <a:off x="5733504" y="778220"/>
          <a:ext cx="6286548" cy="731520"/>
        </p:xfrm>
        <a:graphic>
          <a:graphicData uri="http://schemas.openxmlformats.org/drawingml/2006/table">
            <a:tbl>
              <a:tblPr firstRow="1" bandRow="1">
                <a:tableStyleId>{5C22544A-7EE6-4342-B048-85BDC9FD1C3A}</a:tableStyleId>
              </a:tblPr>
              <a:tblGrid>
                <a:gridCol w="1571637"/>
                <a:gridCol w="1571637"/>
                <a:gridCol w="1571637"/>
                <a:gridCol w="1571637"/>
              </a:tblGrid>
              <a:tr h="253025">
                <a:tc>
                  <a:txBody>
                    <a:bodyPr/>
                    <a:lstStyle/>
                    <a:p>
                      <a:r>
                        <a:rPr lang="ru-RU" dirty="0" smtClean="0"/>
                        <a:t>2022</a:t>
                      </a:r>
                      <a:endParaRPr lang="ru-RU" dirty="0"/>
                    </a:p>
                  </a:txBody>
                  <a:tcPr/>
                </a:tc>
                <a:tc>
                  <a:txBody>
                    <a:bodyPr/>
                    <a:lstStyle/>
                    <a:p>
                      <a:r>
                        <a:rPr lang="ru-RU" dirty="0" smtClean="0"/>
                        <a:t>2023</a:t>
                      </a:r>
                      <a:endParaRPr lang="ru-RU" dirty="0"/>
                    </a:p>
                  </a:txBody>
                  <a:tcPr/>
                </a:tc>
                <a:tc>
                  <a:txBody>
                    <a:bodyPr/>
                    <a:lstStyle/>
                    <a:p>
                      <a:r>
                        <a:rPr lang="ru-RU" dirty="0" smtClean="0"/>
                        <a:t>2025</a:t>
                      </a:r>
                      <a:endParaRPr lang="ru-RU" dirty="0"/>
                    </a:p>
                  </a:txBody>
                  <a:tcPr/>
                </a:tc>
                <a:tc>
                  <a:txBody>
                    <a:bodyPr/>
                    <a:lstStyle/>
                    <a:p>
                      <a:r>
                        <a:rPr lang="ru-RU" dirty="0" smtClean="0"/>
                        <a:t>2027</a:t>
                      </a:r>
                      <a:endParaRPr lang="ru-RU" dirty="0"/>
                    </a:p>
                  </a:txBody>
                  <a:tcPr/>
                </a:tc>
              </a:tr>
              <a:tr h="253025">
                <a:tc>
                  <a:txBody>
                    <a:bodyPr/>
                    <a:lstStyle/>
                    <a:p>
                      <a:r>
                        <a:rPr lang="ru-RU" dirty="0" smtClean="0"/>
                        <a:t>Базовый</a:t>
                      </a:r>
                      <a:endParaRPr lang="ru-RU" dirty="0"/>
                    </a:p>
                  </a:txBody>
                  <a:tcPr/>
                </a:tc>
                <a:tc>
                  <a:txBody>
                    <a:bodyPr/>
                    <a:lstStyle/>
                    <a:p>
                      <a:r>
                        <a:rPr lang="ru-RU" dirty="0" smtClean="0"/>
                        <a:t>Базовый</a:t>
                      </a:r>
                      <a:endParaRPr lang="ru-RU" dirty="0"/>
                    </a:p>
                  </a:txBody>
                  <a:tcPr/>
                </a:tc>
                <a:tc>
                  <a:txBody>
                    <a:bodyPr/>
                    <a:lstStyle/>
                    <a:p>
                      <a:r>
                        <a:rPr lang="ru-RU" dirty="0" smtClean="0"/>
                        <a:t>Средний</a:t>
                      </a:r>
                      <a:endParaRPr lang="ru-RU" dirty="0"/>
                    </a:p>
                  </a:txBody>
                  <a:tcPr/>
                </a:tc>
                <a:tc>
                  <a:txBody>
                    <a:bodyPr/>
                    <a:lstStyle/>
                    <a:p>
                      <a:r>
                        <a:rPr lang="ru-RU" dirty="0" smtClean="0"/>
                        <a:t>Полный</a:t>
                      </a:r>
                      <a:endParaRPr lang="ru-RU" dirty="0"/>
                    </a:p>
                  </a:txBody>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587586028"/>
              </p:ext>
            </p:extLst>
          </p:nvPr>
        </p:nvGraphicFramePr>
        <p:xfrm>
          <a:off x="363228" y="1758214"/>
          <a:ext cx="11561550" cy="4053863"/>
        </p:xfrm>
        <a:graphic>
          <a:graphicData uri="http://schemas.openxmlformats.org/drawingml/2006/table">
            <a:tbl>
              <a:tblPr firstRow="1" bandRow="1">
                <a:tableStyleId>{5C22544A-7EE6-4342-B048-85BDC9FD1C3A}</a:tableStyleId>
              </a:tblPr>
              <a:tblGrid>
                <a:gridCol w="3119008"/>
                <a:gridCol w="5273457"/>
                <a:gridCol w="3169085"/>
              </a:tblGrid>
              <a:tr h="422660">
                <a:tc>
                  <a:txBody>
                    <a:bodyPr/>
                    <a:lstStyle/>
                    <a:p>
                      <a:pPr algn="ctr"/>
                      <a:r>
                        <a:rPr lang="ru-RU" sz="1400" dirty="0" smtClean="0"/>
                        <a:t>Условия</a:t>
                      </a:r>
                      <a:endParaRPr lang="ru-RU" sz="1400" dirty="0"/>
                    </a:p>
                  </a:txBody>
                  <a:tcPr/>
                </a:tc>
                <a:tc>
                  <a:txBody>
                    <a:bodyPr/>
                    <a:lstStyle/>
                    <a:p>
                      <a:pPr algn="ctr"/>
                      <a:r>
                        <a:rPr lang="ru-RU" sz="1400" dirty="0" smtClean="0"/>
                        <a:t>Действия</a:t>
                      </a:r>
                      <a:endParaRPr lang="ru-RU" sz="1400" dirty="0"/>
                    </a:p>
                  </a:txBody>
                  <a:tcPr/>
                </a:tc>
                <a:tc>
                  <a:txBody>
                    <a:bodyPr/>
                    <a:lstStyle/>
                    <a:p>
                      <a:pPr algn="ctr"/>
                      <a:r>
                        <a:rPr lang="ru-RU" sz="1400" dirty="0" smtClean="0"/>
                        <a:t>Ресурсы</a:t>
                      </a:r>
                      <a:endParaRPr lang="ru-RU" sz="1400" dirty="0"/>
                    </a:p>
                  </a:txBody>
                  <a:tcPr/>
                </a:tc>
              </a:tr>
              <a:tr h="3631203">
                <a:tc>
                  <a:txBody>
                    <a:bodyPr/>
                    <a:lstStyle/>
                    <a:p>
                      <a:r>
                        <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организация профессиональных проб в разных профессиях;</a:t>
                      </a:r>
                    </a:p>
                    <a:p>
                      <a:r>
                        <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организация тематических экскурсий;</a:t>
                      </a:r>
                    </a:p>
                    <a:p>
                      <a:r>
                        <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внедрение программы «Билет в будущее»;</a:t>
                      </a:r>
                    </a:p>
                    <a:p>
                      <a:r>
                        <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разработка сетевых программ профориентации совместно с ГАПОУ "Алексеевский аграрный колледж»;</a:t>
                      </a:r>
                    </a:p>
                    <a:p>
                      <a:r>
                        <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-организация психологического сопровождения выбора профессии.</a:t>
                      </a:r>
                    </a:p>
                    <a:p>
                      <a:endParaRPr kumimoji="0" lang="ru-RU"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r>
                        <a:rPr lang="ru-RU" sz="1400" dirty="0" smtClean="0"/>
                        <a:t>- организовать сотрудничество с предприятиями по организации профессиональных проб (Алексеевская фабрика художественного ткачества, ГАПОУ "Алексеевский аграрный колледж", Чистопольского отряда  противопожарной службы ГКУ Республики Татарстан", «Красный Восток Агро» ООО "ЖК ЛЕВАШОВО", Алексеевский ПО "Пищекомбинат", ОАО "Алексеевская керамика", ОАО "Алексеевскдорстрой" и т.д.);</a:t>
                      </a:r>
                    </a:p>
                    <a:p>
                      <a:r>
                        <a:rPr lang="ru-RU" sz="1400" dirty="0" smtClean="0"/>
                        <a:t>- организовать сетевое сотрудничество с ССУЗ;</a:t>
                      </a:r>
                    </a:p>
                    <a:p>
                      <a:r>
                        <a:rPr lang="ru-RU" sz="1400" dirty="0" smtClean="0"/>
                        <a:t>- продолжить работу по школьной программе «Путь к успеху»;</a:t>
                      </a:r>
                    </a:p>
                    <a:p>
                      <a:r>
                        <a:rPr lang="ru-RU" sz="1400" dirty="0" smtClean="0"/>
                        <a:t>- организовать работу по программе «Билет в будущее»;</a:t>
                      </a:r>
                    </a:p>
                    <a:p>
                      <a:r>
                        <a:rPr lang="ru-RU" sz="1400" dirty="0" smtClean="0"/>
                        <a:t>- создать школьную психологическую службу, одним из направлений которой будет психологическое и тьюторское сопровождение выбора профессии;</a:t>
                      </a:r>
                    </a:p>
                    <a:p>
                      <a:r>
                        <a:rPr lang="ru-RU" sz="1400" dirty="0" smtClean="0"/>
                        <a:t>- проведение мероприятий в рамках цикла открытых уроков «Шоу профессий».</a:t>
                      </a:r>
                    </a:p>
                    <a:p>
                      <a:endParaRPr lang="ru-RU" sz="1400" dirty="0"/>
                    </a:p>
                  </a:txBody>
                  <a:tcPr/>
                </a:tc>
                <a:tc>
                  <a:txBody>
                    <a:bodyPr/>
                    <a:lstStyle/>
                    <a:p>
                      <a:r>
                        <a:rPr lang="ru-RU" sz="1400" dirty="0" smtClean="0"/>
                        <a:t>- материально-техническая база;</a:t>
                      </a:r>
                    </a:p>
                    <a:p>
                      <a:r>
                        <a:rPr lang="ru-RU" sz="1400" dirty="0" smtClean="0"/>
                        <a:t>- наличие психологического образования педагогических кадров;</a:t>
                      </a:r>
                    </a:p>
                    <a:p>
                      <a:r>
                        <a:rPr lang="ru-RU" sz="1400" dirty="0" smtClean="0"/>
                        <a:t>- наличие школьной профориентационной программы «Путь к успеху»;</a:t>
                      </a:r>
                    </a:p>
                    <a:p>
                      <a:r>
                        <a:rPr lang="ru-RU" sz="1400" dirty="0" smtClean="0"/>
                        <a:t>- наличие предприятий  и ССУЗов  Алексеевского района, готовых к сотрудничеству.</a:t>
                      </a:r>
                    </a:p>
                    <a:p>
                      <a:endParaRPr lang="ru-RU" sz="1400" dirty="0"/>
                    </a:p>
                  </a:txBody>
                  <a:tcPr/>
                </a:tc>
              </a:tr>
            </a:tbl>
          </a:graphicData>
        </a:graphic>
      </p:graphicFrame>
      <p:sp>
        <p:nvSpPr>
          <p:cNvPr id="8" name="Прямоугольник 7"/>
          <p:cNvSpPr/>
          <p:nvPr/>
        </p:nvSpPr>
        <p:spPr>
          <a:xfrm>
            <a:off x="363228" y="6106903"/>
            <a:ext cx="6778972" cy="646331"/>
          </a:xfrm>
          <a:prstGeom prst="rect">
            <a:avLst/>
          </a:prstGeom>
        </p:spPr>
        <p:txBody>
          <a:bodyPr wrap="none">
            <a:spAutoFit/>
          </a:bodyPr>
          <a:lstStyle/>
          <a:p>
            <a:pPr lvl="0"/>
            <a:r>
              <a:rPr lang="ru-RU" dirty="0">
                <a:solidFill>
                  <a:prstClr val="black"/>
                </a:solidFill>
              </a:rPr>
              <a:t>Ответственные</a:t>
            </a:r>
            <a:r>
              <a:rPr lang="ru-RU" dirty="0" smtClean="0">
                <a:solidFill>
                  <a:prstClr val="black"/>
                </a:solidFill>
              </a:rPr>
              <a:t>: Денежкина О.В. - заместитель директора по УВР и </a:t>
            </a:r>
            <a:br>
              <a:rPr lang="ru-RU" dirty="0" smtClean="0">
                <a:solidFill>
                  <a:prstClr val="black"/>
                </a:solidFill>
              </a:rPr>
            </a:br>
            <a:r>
              <a:rPr lang="ru-RU" dirty="0" smtClean="0">
                <a:solidFill>
                  <a:prstClr val="black"/>
                </a:solidFill>
              </a:rPr>
              <a:t>                              Бочкарева Л.Н. - заместитель директора по ВР</a:t>
            </a:r>
            <a:endParaRPr lang="ru-RU" dirty="0">
              <a:solidFill>
                <a:prstClr val="black"/>
              </a:solidFill>
            </a:endParaRPr>
          </a:p>
        </p:txBody>
      </p:sp>
    </p:spTree>
    <p:extLst>
      <p:ext uri="{BB962C8B-B14F-4D97-AF65-F5344CB8AC3E}">
        <p14:creationId xmlns:p14="http://schemas.microsoft.com/office/powerpoint/2010/main" val="1715702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AF1831F0-975C-44BD-830B-62C64B650CA9}"/>
              </a:ext>
            </a:extLst>
          </p:cNvPr>
          <p:cNvSpPr/>
          <p:nvPr/>
        </p:nvSpPr>
        <p:spPr>
          <a:xfrm>
            <a:off x="324465" y="224204"/>
            <a:ext cx="5093109" cy="707922"/>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xmlns="" id="{96EBDFDF-1E53-482B-A336-90F487716854}"/>
              </a:ext>
            </a:extLst>
          </p:cNvPr>
          <p:cNvSpPr txBox="1"/>
          <p:nvPr/>
        </p:nvSpPr>
        <p:spPr>
          <a:xfrm>
            <a:off x="478462" y="378110"/>
            <a:ext cx="4441698" cy="400110"/>
          </a:xfrm>
          <a:prstGeom prst="rect">
            <a:avLst/>
          </a:prstGeom>
          <a:noFill/>
        </p:spPr>
        <p:txBody>
          <a:bodyPr wrap="square">
            <a:spAutoFit/>
          </a:bodyPr>
          <a:lstStyle/>
          <a:p>
            <a:r>
              <a:rPr lang="ru-RU" sz="2000" b="1" dirty="0">
                <a:latin typeface="Times New Roman" panose="02020603050405020304" pitchFamily="18" charset="0"/>
                <a:cs typeface="Times New Roman" panose="02020603050405020304" pitchFamily="18" charset="0"/>
              </a:rPr>
              <a:t>Показатель профиля  «Творчество»</a:t>
            </a:r>
          </a:p>
        </p:txBody>
      </p:sp>
      <p:sp>
        <p:nvSpPr>
          <p:cNvPr id="2" name="Прямоугольник 1"/>
          <p:cNvSpPr/>
          <p:nvPr/>
        </p:nvSpPr>
        <p:spPr>
          <a:xfrm>
            <a:off x="6096000" y="0"/>
            <a:ext cx="6096000" cy="646331"/>
          </a:xfrm>
          <a:prstGeom prst="rect">
            <a:avLst/>
          </a:prstGeom>
        </p:spPr>
        <p:txBody>
          <a:bodyPr>
            <a:spAutoFit/>
          </a:bodyPr>
          <a:lstStyle/>
          <a:p>
            <a:pPr lvl="0" algn="ctr"/>
            <a:r>
              <a:rPr lang="ru-RU" dirty="0" smtClean="0">
                <a:solidFill>
                  <a:prstClr val="black"/>
                </a:solidFill>
                <a:latin typeface="Times New Roman" panose="02020603050405020304" pitchFamily="18" charset="0"/>
              </a:rPr>
              <a:t>Планируемый </a:t>
            </a:r>
            <a:r>
              <a:rPr lang="ru-RU" dirty="0">
                <a:solidFill>
                  <a:prstClr val="black"/>
                </a:solidFill>
                <a:latin typeface="Times New Roman" panose="02020603050405020304" pitchFamily="18" charset="0"/>
              </a:rPr>
              <a:t>уровень соответствия</a:t>
            </a:r>
          </a:p>
          <a:p>
            <a:pPr lvl="0" algn="ctr"/>
            <a:r>
              <a:rPr lang="ru-RU" dirty="0">
                <a:solidFill>
                  <a:prstClr val="black"/>
                </a:solidFill>
                <a:latin typeface="Times New Roman" panose="02020603050405020304" pitchFamily="18" charset="0"/>
              </a:rPr>
              <a:t> общеобразовательной организации </a:t>
            </a:r>
          </a:p>
        </p:txBody>
      </p:sp>
      <p:graphicFrame>
        <p:nvGraphicFramePr>
          <p:cNvPr id="3" name="Таблица 2"/>
          <p:cNvGraphicFramePr>
            <a:graphicFrameLocks noGrp="1"/>
          </p:cNvGraphicFramePr>
          <p:nvPr>
            <p:extLst>
              <p:ext uri="{D42A27DB-BD31-4B8C-83A1-F6EECF244321}">
                <p14:modId xmlns:p14="http://schemas.microsoft.com/office/powerpoint/2010/main" val="4132111750"/>
              </p:ext>
            </p:extLst>
          </p:nvPr>
        </p:nvGraphicFramePr>
        <p:xfrm>
          <a:off x="5860160" y="646331"/>
          <a:ext cx="6286548" cy="731520"/>
        </p:xfrm>
        <a:graphic>
          <a:graphicData uri="http://schemas.openxmlformats.org/drawingml/2006/table">
            <a:tbl>
              <a:tblPr firstRow="1" bandRow="1">
                <a:tableStyleId>{5C22544A-7EE6-4342-B048-85BDC9FD1C3A}</a:tableStyleId>
              </a:tblPr>
              <a:tblGrid>
                <a:gridCol w="1571637"/>
                <a:gridCol w="1571637"/>
                <a:gridCol w="1571637"/>
                <a:gridCol w="1571637"/>
              </a:tblGrid>
              <a:tr h="253025">
                <a:tc>
                  <a:txBody>
                    <a:bodyPr/>
                    <a:lstStyle/>
                    <a:p>
                      <a:r>
                        <a:rPr lang="ru-RU" dirty="0" smtClean="0"/>
                        <a:t>2022</a:t>
                      </a:r>
                      <a:endParaRPr lang="ru-RU" dirty="0"/>
                    </a:p>
                  </a:txBody>
                  <a:tcPr/>
                </a:tc>
                <a:tc>
                  <a:txBody>
                    <a:bodyPr/>
                    <a:lstStyle/>
                    <a:p>
                      <a:r>
                        <a:rPr lang="ru-RU" dirty="0" smtClean="0"/>
                        <a:t>2023</a:t>
                      </a:r>
                      <a:endParaRPr lang="ru-RU" dirty="0"/>
                    </a:p>
                  </a:txBody>
                  <a:tcPr/>
                </a:tc>
                <a:tc>
                  <a:txBody>
                    <a:bodyPr/>
                    <a:lstStyle/>
                    <a:p>
                      <a:r>
                        <a:rPr lang="ru-RU" dirty="0" smtClean="0"/>
                        <a:t>2025</a:t>
                      </a:r>
                      <a:endParaRPr lang="ru-RU" dirty="0"/>
                    </a:p>
                  </a:txBody>
                  <a:tcPr/>
                </a:tc>
                <a:tc>
                  <a:txBody>
                    <a:bodyPr/>
                    <a:lstStyle/>
                    <a:p>
                      <a:r>
                        <a:rPr lang="ru-RU" dirty="0" smtClean="0"/>
                        <a:t>2027</a:t>
                      </a:r>
                      <a:endParaRPr lang="ru-RU" dirty="0"/>
                    </a:p>
                  </a:txBody>
                  <a:tcPr/>
                </a:tc>
              </a:tr>
              <a:tr h="253025">
                <a:tc>
                  <a:txBody>
                    <a:bodyPr/>
                    <a:lstStyle/>
                    <a:p>
                      <a:r>
                        <a:rPr lang="ru-RU" dirty="0" smtClean="0"/>
                        <a:t>Средний</a:t>
                      </a:r>
                      <a:endParaRPr lang="ru-RU" dirty="0"/>
                    </a:p>
                  </a:txBody>
                  <a:tcPr/>
                </a:tc>
                <a:tc>
                  <a:txBody>
                    <a:bodyPr/>
                    <a:lstStyle/>
                    <a:p>
                      <a:r>
                        <a:rPr lang="ru-RU" dirty="0" smtClean="0"/>
                        <a:t>Средний</a:t>
                      </a:r>
                      <a:endParaRPr lang="ru-RU" dirty="0"/>
                    </a:p>
                  </a:txBody>
                  <a:tcPr/>
                </a:tc>
                <a:tc>
                  <a:txBody>
                    <a:bodyPr/>
                    <a:lstStyle/>
                    <a:p>
                      <a:r>
                        <a:rPr lang="ru-RU" dirty="0" smtClean="0"/>
                        <a:t>Полный</a:t>
                      </a:r>
                      <a:endParaRPr lang="ru-RU" dirty="0"/>
                    </a:p>
                  </a:txBody>
                  <a:tcPr/>
                </a:tc>
                <a:tc>
                  <a:txBody>
                    <a:bodyPr/>
                    <a:lstStyle/>
                    <a:p>
                      <a:r>
                        <a:rPr lang="ru-RU" dirty="0" smtClean="0"/>
                        <a:t>Полный</a:t>
                      </a:r>
                      <a:endParaRPr lang="ru-RU" dirty="0"/>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652790783"/>
              </p:ext>
            </p:extLst>
          </p:nvPr>
        </p:nvGraphicFramePr>
        <p:xfrm>
          <a:off x="478461" y="1825625"/>
          <a:ext cx="11333583" cy="4061608"/>
        </p:xfrm>
        <a:graphic>
          <a:graphicData uri="http://schemas.openxmlformats.org/drawingml/2006/table">
            <a:tbl>
              <a:tblPr firstRow="1" bandRow="1">
                <a:tableStyleId>{5C22544A-7EE6-4342-B048-85BDC9FD1C3A}</a:tableStyleId>
              </a:tblPr>
              <a:tblGrid>
                <a:gridCol w="3103983"/>
                <a:gridCol w="4897677"/>
                <a:gridCol w="3331923"/>
              </a:tblGrid>
              <a:tr h="666016">
                <a:tc>
                  <a:txBody>
                    <a:bodyPr/>
                    <a:lstStyle/>
                    <a:p>
                      <a:pPr algn="ctr"/>
                      <a:r>
                        <a:rPr lang="ru-RU" sz="1600" dirty="0" smtClean="0"/>
                        <a:t>Условия</a:t>
                      </a:r>
                      <a:endParaRPr lang="ru-RU" sz="1600" dirty="0"/>
                    </a:p>
                  </a:txBody>
                  <a:tcPr/>
                </a:tc>
                <a:tc>
                  <a:txBody>
                    <a:bodyPr/>
                    <a:lstStyle/>
                    <a:p>
                      <a:pPr algn="ctr"/>
                      <a:r>
                        <a:rPr lang="ru-RU" sz="1600" dirty="0" smtClean="0"/>
                        <a:t>Действия</a:t>
                      </a:r>
                      <a:endParaRPr lang="ru-RU" sz="1600" dirty="0"/>
                    </a:p>
                  </a:txBody>
                  <a:tcPr/>
                </a:tc>
                <a:tc>
                  <a:txBody>
                    <a:bodyPr/>
                    <a:lstStyle/>
                    <a:p>
                      <a:pPr algn="ctr"/>
                      <a:r>
                        <a:rPr lang="ru-RU" sz="1600" dirty="0" smtClean="0"/>
                        <a:t>Ресурсы</a:t>
                      </a:r>
                      <a:endParaRPr lang="ru-RU" sz="1600" dirty="0"/>
                    </a:p>
                  </a:txBody>
                  <a:tcPr/>
                </a:tc>
              </a:tr>
              <a:tr h="3395592">
                <a:tc>
                  <a:txBody>
                    <a:bodyPr/>
                    <a:lstStyle/>
                    <a:p>
                      <a:r>
                        <a:rPr lang="ru-RU" sz="1600" baseline="0" dirty="0" smtClean="0"/>
                        <a:t> - участие во Всероссийском конкурсе «Большая перемена»;</a:t>
                      </a:r>
                    </a:p>
                    <a:p>
                      <a:r>
                        <a:rPr lang="ru-RU" sz="1600" baseline="0" dirty="0" smtClean="0"/>
                        <a:t>- развитие школьного театра «Весёлые артисты»;</a:t>
                      </a:r>
                    </a:p>
                    <a:p>
                      <a:r>
                        <a:rPr lang="ru-RU" sz="1600" baseline="0" dirty="0" smtClean="0"/>
                        <a:t>- создание школьного музея;</a:t>
                      </a:r>
                    </a:p>
                    <a:p>
                      <a:r>
                        <a:rPr lang="ru-RU" sz="1600" baseline="0" dirty="0" smtClean="0"/>
                        <a:t>- школьный пресс-центр;</a:t>
                      </a:r>
                    </a:p>
                    <a:p>
                      <a:r>
                        <a:rPr lang="ru-RU" sz="1600" baseline="0" dirty="0" smtClean="0"/>
                        <a:t>- музыкальный коллектив совместно с Ялкынским СДК.</a:t>
                      </a:r>
                    </a:p>
                    <a:p>
                      <a:endParaRPr lang="ru-RU" sz="1600" dirty="0"/>
                    </a:p>
                  </a:txBody>
                  <a:tcPr/>
                </a:tc>
                <a:tc>
                  <a:txBody>
                    <a:bodyPr/>
                    <a:lstStyle/>
                    <a:p>
                      <a:r>
                        <a:rPr lang="ru-RU" sz="1600" dirty="0" smtClean="0"/>
                        <a:t>- разработать и внедрить программу развития школьного  театра «Весёлые артисты»;</a:t>
                      </a:r>
                    </a:p>
                    <a:p>
                      <a:r>
                        <a:rPr lang="ru-RU" sz="1600" dirty="0" smtClean="0"/>
                        <a:t>- создать школьный музей им. А.Н. Бочкарева;  </a:t>
                      </a:r>
                    </a:p>
                    <a:p>
                      <a:r>
                        <a:rPr lang="ru-RU" sz="1600" dirty="0" smtClean="0"/>
                        <a:t>- создать пресс-центр школы «Школьный вестник» (выпуск школьной газеты в бумажном и электронном виде, библиотечного журнала и т.д.);</a:t>
                      </a:r>
                    </a:p>
                    <a:p>
                      <a:r>
                        <a:rPr lang="ru-RU" sz="1600" dirty="0" smtClean="0"/>
                        <a:t>- активизировать работу музыкального коллектива «Гармония»;</a:t>
                      </a:r>
                    </a:p>
                    <a:p>
                      <a:r>
                        <a:rPr lang="ru-RU" sz="1600" dirty="0" smtClean="0"/>
                        <a:t>-  продолжить работу по участию в конкурсах, фестивалях, олимпиадах  и конференций. </a:t>
                      </a:r>
                    </a:p>
                    <a:p>
                      <a:endParaRPr lang="ru-RU" sz="1600" dirty="0"/>
                    </a:p>
                  </a:txBody>
                  <a:tcPr/>
                </a:tc>
                <a:tc>
                  <a:txBody>
                    <a:bodyPr/>
                    <a:lstStyle/>
                    <a:p>
                      <a:r>
                        <a:rPr lang="ru-RU" sz="1600" dirty="0" smtClean="0"/>
                        <a:t>- материально-техническая база;</a:t>
                      </a:r>
                    </a:p>
                    <a:p>
                      <a:r>
                        <a:rPr lang="ru-RU" sz="1600" dirty="0" smtClean="0"/>
                        <a:t>- творческий педагогический коллектив;</a:t>
                      </a:r>
                    </a:p>
                    <a:p>
                      <a:r>
                        <a:rPr lang="ru-RU" sz="1600" dirty="0" smtClean="0"/>
                        <a:t>- благоприятная образовательная среда;</a:t>
                      </a:r>
                    </a:p>
                    <a:p>
                      <a:r>
                        <a:rPr lang="ru-RU" sz="1600" dirty="0" smtClean="0"/>
                        <a:t>- актовый зал;</a:t>
                      </a:r>
                    </a:p>
                    <a:p>
                      <a:r>
                        <a:rPr lang="ru-RU" sz="1600" dirty="0" smtClean="0"/>
                        <a:t>- музыкальный коллектив «Гармония». </a:t>
                      </a:r>
                    </a:p>
                    <a:p>
                      <a:endParaRPr lang="ru-RU" sz="1600" dirty="0"/>
                    </a:p>
                  </a:txBody>
                  <a:tcPr/>
                </a:tc>
              </a:tr>
            </a:tbl>
          </a:graphicData>
        </a:graphic>
      </p:graphicFrame>
      <p:sp>
        <p:nvSpPr>
          <p:cNvPr id="8" name="Прямоугольник 7"/>
          <p:cNvSpPr/>
          <p:nvPr/>
        </p:nvSpPr>
        <p:spPr>
          <a:xfrm>
            <a:off x="478462" y="6103584"/>
            <a:ext cx="8512715" cy="646331"/>
          </a:xfrm>
          <a:prstGeom prst="rect">
            <a:avLst/>
          </a:prstGeom>
        </p:spPr>
        <p:txBody>
          <a:bodyPr wrap="none">
            <a:spAutoFit/>
          </a:bodyPr>
          <a:lstStyle/>
          <a:p>
            <a:pPr lvl="0"/>
            <a:r>
              <a:rPr lang="ru-RU" dirty="0">
                <a:solidFill>
                  <a:prstClr val="black"/>
                </a:solidFill>
              </a:rPr>
              <a:t>Ответственные</a:t>
            </a:r>
            <a:r>
              <a:rPr lang="ru-RU" dirty="0" smtClean="0">
                <a:solidFill>
                  <a:prstClr val="black"/>
                </a:solidFill>
              </a:rPr>
              <a:t>: Бочкарева Л.Н. - заместитель директора по воспитательной работе, </a:t>
            </a:r>
            <a:br>
              <a:rPr lang="ru-RU" dirty="0" smtClean="0">
                <a:solidFill>
                  <a:prstClr val="black"/>
                </a:solidFill>
              </a:rPr>
            </a:br>
            <a:r>
              <a:rPr lang="ru-RU" dirty="0" smtClean="0">
                <a:solidFill>
                  <a:prstClr val="black"/>
                </a:solidFill>
              </a:rPr>
              <a:t>                              Гришина Т.В. - педагог-организатор, учитель искусства</a:t>
            </a:r>
            <a:endParaRPr lang="ru-RU" dirty="0">
              <a:solidFill>
                <a:prstClr val="black"/>
              </a:solidFill>
            </a:endParaRPr>
          </a:p>
        </p:txBody>
      </p:sp>
    </p:spTree>
    <p:extLst>
      <p:ext uri="{BB962C8B-B14F-4D97-AF65-F5344CB8AC3E}">
        <p14:creationId xmlns:p14="http://schemas.microsoft.com/office/powerpoint/2010/main" val="131713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A3EC87AA-7319-4342-88B0-83359F88C99D}"/>
              </a:ext>
            </a:extLst>
          </p:cNvPr>
          <p:cNvSpPr/>
          <p:nvPr/>
        </p:nvSpPr>
        <p:spPr>
          <a:xfrm>
            <a:off x="324465" y="224204"/>
            <a:ext cx="5093109" cy="707922"/>
          </a:xfrm>
          <a:prstGeom prst="rect">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xmlns="" id="{4C67940B-DAF0-43D8-B563-E57527727370}"/>
              </a:ext>
            </a:extLst>
          </p:cNvPr>
          <p:cNvSpPr txBox="1"/>
          <p:nvPr/>
        </p:nvSpPr>
        <p:spPr>
          <a:xfrm>
            <a:off x="448965" y="378110"/>
            <a:ext cx="4441698" cy="400110"/>
          </a:xfrm>
          <a:prstGeom prst="rect">
            <a:avLst/>
          </a:prstGeom>
          <a:noFill/>
        </p:spPr>
        <p:txBody>
          <a:bodyPr wrap="square">
            <a:spAutoFit/>
          </a:bodyPr>
          <a:lstStyle/>
          <a:p>
            <a:r>
              <a:rPr lang="ru-RU" sz="2000" b="1" dirty="0">
                <a:latin typeface="Times New Roman" panose="02020603050405020304" pitchFamily="18" charset="0"/>
                <a:cs typeface="Times New Roman" panose="02020603050405020304" pitchFamily="18" charset="0"/>
              </a:rPr>
              <a:t>Показатель профиля  «Здоровье»</a:t>
            </a:r>
          </a:p>
        </p:txBody>
      </p:sp>
      <p:sp>
        <p:nvSpPr>
          <p:cNvPr id="2" name="Прямоугольник 1"/>
          <p:cNvSpPr/>
          <p:nvPr/>
        </p:nvSpPr>
        <p:spPr>
          <a:xfrm>
            <a:off x="5841304" y="0"/>
            <a:ext cx="6096000" cy="646331"/>
          </a:xfrm>
          <a:prstGeom prst="rect">
            <a:avLst/>
          </a:prstGeom>
        </p:spPr>
        <p:txBody>
          <a:bodyPr>
            <a:spAutoFit/>
          </a:bodyPr>
          <a:lstStyle/>
          <a:p>
            <a:pPr lvl="0" algn="ctr"/>
            <a:r>
              <a:rPr lang="ru-RU" dirty="0" smtClean="0">
                <a:solidFill>
                  <a:prstClr val="black"/>
                </a:solidFill>
                <a:latin typeface="Times New Roman" panose="02020603050405020304" pitchFamily="18" charset="0"/>
              </a:rPr>
              <a:t>Планируемый </a:t>
            </a:r>
            <a:r>
              <a:rPr lang="ru-RU" dirty="0">
                <a:solidFill>
                  <a:prstClr val="black"/>
                </a:solidFill>
                <a:latin typeface="Times New Roman" panose="02020603050405020304" pitchFamily="18" charset="0"/>
              </a:rPr>
              <a:t>уровень соответствия</a:t>
            </a:r>
          </a:p>
          <a:p>
            <a:pPr lvl="0" algn="ctr"/>
            <a:r>
              <a:rPr lang="ru-RU" dirty="0">
                <a:solidFill>
                  <a:prstClr val="black"/>
                </a:solidFill>
                <a:latin typeface="Times New Roman" panose="02020603050405020304" pitchFamily="18" charset="0"/>
              </a:rPr>
              <a:t> общеобразовательной организации </a:t>
            </a:r>
          </a:p>
        </p:txBody>
      </p:sp>
      <p:graphicFrame>
        <p:nvGraphicFramePr>
          <p:cNvPr id="3" name="Таблица 2"/>
          <p:cNvGraphicFramePr>
            <a:graphicFrameLocks noGrp="1"/>
          </p:cNvGraphicFramePr>
          <p:nvPr>
            <p:extLst>
              <p:ext uri="{D42A27DB-BD31-4B8C-83A1-F6EECF244321}">
                <p14:modId xmlns:p14="http://schemas.microsoft.com/office/powerpoint/2010/main" val="1897086350"/>
              </p:ext>
            </p:extLst>
          </p:nvPr>
        </p:nvGraphicFramePr>
        <p:xfrm>
          <a:off x="5650756" y="701635"/>
          <a:ext cx="6286548" cy="731520"/>
        </p:xfrm>
        <a:graphic>
          <a:graphicData uri="http://schemas.openxmlformats.org/drawingml/2006/table">
            <a:tbl>
              <a:tblPr firstRow="1" bandRow="1">
                <a:tableStyleId>{5C22544A-7EE6-4342-B048-85BDC9FD1C3A}</a:tableStyleId>
              </a:tblPr>
              <a:tblGrid>
                <a:gridCol w="1571637"/>
                <a:gridCol w="1571637"/>
                <a:gridCol w="1571637"/>
                <a:gridCol w="1571637"/>
              </a:tblGrid>
              <a:tr h="253025">
                <a:tc>
                  <a:txBody>
                    <a:bodyPr/>
                    <a:lstStyle/>
                    <a:p>
                      <a:r>
                        <a:rPr lang="ru-RU" dirty="0" smtClean="0"/>
                        <a:t>2022</a:t>
                      </a:r>
                      <a:endParaRPr lang="ru-RU" dirty="0"/>
                    </a:p>
                  </a:txBody>
                  <a:tcPr/>
                </a:tc>
                <a:tc>
                  <a:txBody>
                    <a:bodyPr/>
                    <a:lstStyle/>
                    <a:p>
                      <a:r>
                        <a:rPr lang="ru-RU" dirty="0" smtClean="0"/>
                        <a:t>2023</a:t>
                      </a:r>
                      <a:endParaRPr lang="ru-RU" dirty="0"/>
                    </a:p>
                  </a:txBody>
                  <a:tcPr/>
                </a:tc>
                <a:tc>
                  <a:txBody>
                    <a:bodyPr/>
                    <a:lstStyle/>
                    <a:p>
                      <a:r>
                        <a:rPr lang="ru-RU" dirty="0" smtClean="0"/>
                        <a:t>2025</a:t>
                      </a:r>
                      <a:endParaRPr lang="ru-RU" dirty="0"/>
                    </a:p>
                  </a:txBody>
                  <a:tcPr/>
                </a:tc>
                <a:tc>
                  <a:txBody>
                    <a:bodyPr/>
                    <a:lstStyle/>
                    <a:p>
                      <a:r>
                        <a:rPr lang="ru-RU" dirty="0" smtClean="0"/>
                        <a:t>2027</a:t>
                      </a:r>
                      <a:endParaRPr lang="ru-RU" dirty="0"/>
                    </a:p>
                  </a:txBody>
                  <a:tcPr/>
                </a:tc>
              </a:tr>
              <a:tr h="253025">
                <a:tc>
                  <a:txBody>
                    <a:bodyPr/>
                    <a:lstStyle/>
                    <a:p>
                      <a:r>
                        <a:rPr lang="ru-RU" dirty="0" smtClean="0"/>
                        <a:t>Средний</a:t>
                      </a:r>
                      <a:endParaRPr lang="ru-RU" dirty="0"/>
                    </a:p>
                  </a:txBody>
                  <a:tcPr/>
                </a:tc>
                <a:tc>
                  <a:txBody>
                    <a:bodyPr/>
                    <a:lstStyle/>
                    <a:p>
                      <a:r>
                        <a:rPr lang="ru-RU" dirty="0" smtClean="0"/>
                        <a:t>Средний</a:t>
                      </a:r>
                      <a:endParaRPr lang="ru-RU" dirty="0"/>
                    </a:p>
                  </a:txBody>
                  <a:tcPr/>
                </a:tc>
                <a:tc>
                  <a:txBody>
                    <a:bodyPr/>
                    <a:lstStyle/>
                    <a:p>
                      <a:r>
                        <a:rPr lang="ru-RU" dirty="0" smtClean="0"/>
                        <a:t>Полный</a:t>
                      </a:r>
                      <a:endParaRPr lang="ru-RU" dirty="0"/>
                    </a:p>
                  </a:txBody>
                  <a:tcPr/>
                </a:tc>
                <a:tc>
                  <a:txBody>
                    <a:bodyPr/>
                    <a:lstStyle/>
                    <a:p>
                      <a:r>
                        <a:rPr lang="ru-RU" dirty="0" smtClean="0"/>
                        <a:t>Полный</a:t>
                      </a:r>
                      <a:endParaRPr lang="ru-RU" dirty="0"/>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110313376"/>
              </p:ext>
            </p:extLst>
          </p:nvPr>
        </p:nvGraphicFramePr>
        <p:xfrm>
          <a:off x="324464" y="1791222"/>
          <a:ext cx="11512632" cy="3968910"/>
        </p:xfrm>
        <a:graphic>
          <a:graphicData uri="http://schemas.openxmlformats.org/drawingml/2006/table">
            <a:tbl>
              <a:tblPr firstRow="1" bandRow="1">
                <a:tableStyleId>{5C22544A-7EE6-4342-B048-85BDC9FD1C3A}</a:tableStyleId>
              </a:tblPr>
              <a:tblGrid>
                <a:gridCol w="2644204"/>
                <a:gridCol w="6338170"/>
                <a:gridCol w="2530258"/>
              </a:tblGrid>
              <a:tr h="463710">
                <a:tc>
                  <a:txBody>
                    <a:bodyPr/>
                    <a:lstStyle/>
                    <a:p>
                      <a:pPr algn="ctr"/>
                      <a:r>
                        <a:rPr lang="ru-RU" sz="1400" dirty="0" smtClean="0"/>
                        <a:t>Условия</a:t>
                      </a:r>
                      <a:endParaRPr lang="ru-RU" sz="1400" dirty="0"/>
                    </a:p>
                  </a:txBody>
                  <a:tcPr/>
                </a:tc>
                <a:tc>
                  <a:txBody>
                    <a:bodyPr/>
                    <a:lstStyle/>
                    <a:p>
                      <a:pPr algn="ctr"/>
                      <a:r>
                        <a:rPr lang="ru-RU" sz="1400" dirty="0" smtClean="0"/>
                        <a:t>Действия</a:t>
                      </a:r>
                      <a:endParaRPr lang="ru-RU" sz="1400" dirty="0"/>
                    </a:p>
                  </a:txBody>
                  <a:tcPr/>
                </a:tc>
                <a:tc>
                  <a:txBody>
                    <a:bodyPr/>
                    <a:lstStyle/>
                    <a:p>
                      <a:pPr algn="ctr"/>
                      <a:r>
                        <a:rPr lang="ru-RU" sz="1400" dirty="0" smtClean="0"/>
                        <a:t>Ресурсы</a:t>
                      </a:r>
                      <a:endParaRPr lang="ru-RU" sz="1400" dirty="0"/>
                    </a:p>
                  </a:txBody>
                  <a:tcPr/>
                </a:tc>
              </a:tr>
              <a:tr h="717406">
                <a:tc>
                  <a:txBody>
                    <a:bodyPr/>
                    <a:lstStyle/>
                    <a:p>
                      <a:r>
                        <a:rPr lang="ru-RU" sz="1400" dirty="0" smtClean="0"/>
                        <a:t>- доступность спортивной инфраструктуры для семей с детьми во внеклассное время;</a:t>
                      </a:r>
                    </a:p>
                    <a:p>
                      <a:r>
                        <a:rPr lang="ru-RU" sz="1400" dirty="0" smtClean="0"/>
                        <a:t>- повышение результативности в сдаче норм ВФСК ГТО;</a:t>
                      </a:r>
                    </a:p>
                    <a:p>
                      <a:r>
                        <a:rPr lang="ru-RU" sz="1400" dirty="0" smtClean="0"/>
                        <a:t>-активизация работы по профилактике ПАВ.</a:t>
                      </a:r>
                    </a:p>
                    <a:p>
                      <a:endParaRPr lang="ru-RU" sz="1400" dirty="0"/>
                    </a:p>
                  </a:txBody>
                  <a:tcPr/>
                </a:tc>
                <a:tc>
                  <a:txBody>
                    <a:bodyPr/>
                    <a:lstStyle/>
                    <a:p>
                      <a:r>
                        <a:rPr lang="ru-RU" sz="1400" dirty="0" smtClean="0"/>
                        <a:t>- организовать работу спортивного зала во внеурочное время для семей с детьми;</a:t>
                      </a:r>
                    </a:p>
                    <a:p>
                      <a:r>
                        <a:rPr lang="ru-RU" sz="1400" dirty="0" smtClean="0"/>
                        <a:t>- организовать работу по физическому развития участников ВФСК ГТО;</a:t>
                      </a:r>
                    </a:p>
                    <a:p>
                      <a:r>
                        <a:rPr lang="ru-RU" sz="1400" dirty="0" smtClean="0"/>
                        <a:t>- активизировать просветительскую работу по профилактике ПАВ совместно со специалистами Алексеевской ЦРБ;</a:t>
                      </a:r>
                    </a:p>
                    <a:p>
                      <a:r>
                        <a:rPr lang="ru-RU" sz="1400" dirty="0" smtClean="0"/>
                        <a:t>- построить спортивно-игровую площадку рядом со школой;</a:t>
                      </a:r>
                    </a:p>
                    <a:p>
                      <a:r>
                        <a:rPr lang="ru-RU" sz="1400" dirty="0" smtClean="0"/>
                        <a:t>-вовлечь детей с ОВЗ в дополнительное образование, в том числе с использованием дистанционных форм, по заключению ПМПК (детский сад, начальная школа);</a:t>
                      </a:r>
                    </a:p>
                    <a:p>
                      <a:r>
                        <a:rPr lang="ru-RU" sz="1400" dirty="0" smtClean="0"/>
                        <a:t>-провести консультации (в рамках деятельности ПМПК) по вопросам, возникающим в определенных категориях семей: имеющих обучающихся детей; имеющих опекаемых детей; имеющих детей с ОВЗ; имеющих детей, обучающихся по АОП; </a:t>
                      </a:r>
                    </a:p>
                    <a:p>
                      <a:r>
                        <a:rPr lang="ru-RU" sz="1400" dirty="0" smtClean="0"/>
                        <a:t>- организовать  тренинги и семинары для родителей обучающихся; </a:t>
                      </a:r>
                    </a:p>
                    <a:p>
                      <a:r>
                        <a:rPr lang="ru-RU" sz="1400" dirty="0" smtClean="0"/>
                        <a:t>- организовать взаимодействие с муниципальным ПМПК;</a:t>
                      </a:r>
                    </a:p>
                    <a:p>
                      <a:r>
                        <a:rPr lang="ru-RU" sz="1400" dirty="0" smtClean="0"/>
                        <a:t>- получение лицензии для открытия медицинского кабинета. </a:t>
                      </a:r>
                      <a:endParaRPr lang="ru-RU" sz="1400" dirty="0"/>
                    </a:p>
                  </a:txBody>
                  <a:tcPr/>
                </a:tc>
                <a:tc>
                  <a:txBody>
                    <a:bodyPr/>
                    <a:lstStyle/>
                    <a:p>
                      <a:r>
                        <a:rPr lang="ru-RU" sz="1400" dirty="0" smtClean="0"/>
                        <a:t>- материально-техническая база (оборудованный спортзал, стадион и т.д.); </a:t>
                      </a:r>
                    </a:p>
                    <a:p>
                      <a:r>
                        <a:rPr lang="ru-RU" sz="1400" dirty="0" smtClean="0"/>
                        <a:t>- наличие медицинского кабинета;</a:t>
                      </a:r>
                    </a:p>
                    <a:p>
                      <a:r>
                        <a:rPr lang="ru-RU" sz="1400" dirty="0" smtClean="0"/>
                        <a:t>- пищеблок в соответствии с </a:t>
                      </a:r>
                      <a:r>
                        <a:rPr lang="ru-RU" sz="1400" dirty="0" err="1" smtClean="0"/>
                        <a:t>СанПин</a:t>
                      </a:r>
                      <a:r>
                        <a:rPr lang="ru-RU" sz="1400" dirty="0" smtClean="0"/>
                        <a:t>;</a:t>
                      </a:r>
                    </a:p>
                    <a:p>
                      <a:r>
                        <a:rPr lang="ru-RU" sz="1400" dirty="0" smtClean="0"/>
                        <a:t>- благоприятное территориальное расположение школы. </a:t>
                      </a:r>
                      <a:endParaRPr lang="ru-RU" sz="1400" dirty="0"/>
                    </a:p>
                  </a:txBody>
                  <a:tcPr/>
                </a:tc>
              </a:tr>
            </a:tbl>
          </a:graphicData>
        </a:graphic>
      </p:graphicFrame>
      <p:sp>
        <p:nvSpPr>
          <p:cNvPr id="8" name="Прямоугольник 7"/>
          <p:cNvSpPr/>
          <p:nvPr/>
        </p:nvSpPr>
        <p:spPr>
          <a:xfrm>
            <a:off x="448965" y="5934297"/>
            <a:ext cx="7510902" cy="369332"/>
          </a:xfrm>
          <a:prstGeom prst="rect">
            <a:avLst/>
          </a:prstGeom>
        </p:spPr>
        <p:txBody>
          <a:bodyPr wrap="none">
            <a:spAutoFit/>
          </a:bodyPr>
          <a:lstStyle/>
          <a:p>
            <a:pPr lvl="0"/>
            <a:r>
              <a:rPr lang="ru-RU" dirty="0">
                <a:solidFill>
                  <a:prstClr val="black"/>
                </a:solidFill>
              </a:rPr>
              <a:t>Ответственные</a:t>
            </a:r>
            <a:r>
              <a:rPr lang="ru-RU" dirty="0" smtClean="0">
                <a:solidFill>
                  <a:prstClr val="black"/>
                </a:solidFill>
              </a:rPr>
              <a:t>: Администрация школы, классные руководители, педагоги</a:t>
            </a:r>
            <a:endParaRPr lang="ru-RU" dirty="0">
              <a:solidFill>
                <a:prstClr val="black"/>
              </a:solidFill>
            </a:endParaRPr>
          </a:p>
        </p:txBody>
      </p:sp>
    </p:spTree>
    <p:extLst>
      <p:ext uri="{BB962C8B-B14F-4D97-AF65-F5344CB8AC3E}">
        <p14:creationId xmlns:p14="http://schemas.microsoft.com/office/powerpoint/2010/main" val="6946500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i="1" dirty="0">
                <a:solidFill>
                  <a:srgbClr val="002060"/>
                </a:solidFill>
              </a:rPr>
              <a:t>Результатом  реализации проекта «Школа Минпросвещения России» является переход  школы от одного уровня к другому </a:t>
            </a:r>
            <a:r>
              <a:rPr lang="ru-RU" sz="2400" b="1" i="1" dirty="0" smtClean="0">
                <a:solidFill>
                  <a:srgbClr val="002060"/>
                </a:solidFill>
              </a:rPr>
              <a:t>посредством </a:t>
            </a:r>
            <a:r>
              <a:rPr lang="ru-RU" sz="2400" b="1" i="1" dirty="0">
                <a:solidFill>
                  <a:srgbClr val="002060"/>
                </a:solidFill>
              </a:rPr>
              <a:t>реализации школьной командой системы конкретных мероприятий,  включённых в программу развития МБОУ «Ялкынская ООШ», постоянного мониторинга их эффективности и внесений корректив в случае необходимости. </a:t>
            </a:r>
          </a:p>
        </p:txBody>
      </p:sp>
      <p:sp>
        <p:nvSpPr>
          <p:cNvPr id="3" name="Объект 2"/>
          <p:cNvSpPr>
            <a:spLocks noGrp="1"/>
          </p:cNvSpPr>
          <p:nvPr>
            <p:ph idx="1"/>
          </p:nvPr>
        </p:nvSpPr>
        <p:spPr/>
        <p:txBody>
          <a:bodyPr/>
          <a:lstStyle/>
          <a:p>
            <a:r>
              <a:rPr lang="ru-RU" sz="2000" b="1" i="1" dirty="0" smtClean="0">
                <a:solidFill>
                  <a:srgbClr val="002060"/>
                </a:solidFill>
              </a:rPr>
              <a:t>2022 год</a:t>
            </a:r>
          </a:p>
          <a:p>
            <a:endParaRPr lang="ru-RU" dirty="0"/>
          </a:p>
        </p:txBody>
      </p:sp>
      <p:graphicFrame>
        <p:nvGraphicFramePr>
          <p:cNvPr id="4" name="Диаграмма 3"/>
          <p:cNvGraphicFramePr/>
          <p:nvPr>
            <p:extLst>
              <p:ext uri="{D42A27DB-BD31-4B8C-83A1-F6EECF244321}">
                <p14:modId xmlns:p14="http://schemas.microsoft.com/office/powerpoint/2010/main" val="1036899703"/>
              </p:ext>
            </p:extLst>
          </p:nvPr>
        </p:nvGraphicFramePr>
        <p:xfrm>
          <a:off x="927644" y="2249532"/>
          <a:ext cx="3995085" cy="1934162"/>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049" y="2217978"/>
            <a:ext cx="3419430" cy="1871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741603" y="1833619"/>
            <a:ext cx="1141659" cy="400110"/>
          </a:xfrm>
          <a:prstGeom prst="rect">
            <a:avLst/>
          </a:prstGeom>
          <a:noFill/>
        </p:spPr>
        <p:txBody>
          <a:bodyPr wrap="none" rtlCol="0">
            <a:spAutoFit/>
          </a:bodyPr>
          <a:lstStyle/>
          <a:p>
            <a:r>
              <a:rPr lang="ru-RU" sz="2000" b="1" i="1" dirty="0" smtClean="0">
                <a:solidFill>
                  <a:srgbClr val="002060"/>
                </a:solidFill>
              </a:rPr>
              <a:t>2023 год</a:t>
            </a:r>
            <a:endParaRPr lang="ru-RU" sz="2000" b="1" i="1" dirty="0">
              <a:solidFill>
                <a:srgbClr val="002060"/>
              </a:solidFill>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4464" y="4585070"/>
            <a:ext cx="3283526" cy="2034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129425" y="4184960"/>
            <a:ext cx="1141659" cy="400110"/>
          </a:xfrm>
          <a:prstGeom prst="rect">
            <a:avLst/>
          </a:prstGeom>
          <a:noFill/>
        </p:spPr>
        <p:txBody>
          <a:bodyPr wrap="none" rtlCol="0">
            <a:spAutoFit/>
          </a:bodyPr>
          <a:lstStyle/>
          <a:p>
            <a:r>
              <a:rPr lang="ru-RU" sz="2000" b="1" i="1" dirty="0" smtClean="0">
                <a:solidFill>
                  <a:srgbClr val="002060"/>
                </a:solidFill>
              </a:rPr>
              <a:t>2025 год</a:t>
            </a:r>
            <a:endParaRPr lang="ru-RU" sz="2000" b="1" i="1" dirty="0">
              <a:solidFill>
                <a:srgbClr val="002060"/>
              </a:solidFill>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446" y="4500441"/>
            <a:ext cx="3739313" cy="2119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183764" y="4216643"/>
            <a:ext cx="1040670" cy="369332"/>
          </a:xfrm>
          <a:prstGeom prst="rect">
            <a:avLst/>
          </a:prstGeom>
          <a:noFill/>
        </p:spPr>
        <p:txBody>
          <a:bodyPr wrap="none" rtlCol="0">
            <a:spAutoFit/>
          </a:bodyPr>
          <a:lstStyle/>
          <a:p>
            <a:r>
              <a:rPr lang="ru-RU" b="1" i="1" dirty="0" smtClean="0">
                <a:solidFill>
                  <a:srgbClr val="002060"/>
                </a:solidFill>
              </a:rPr>
              <a:t>2027 год</a:t>
            </a:r>
            <a:endParaRPr lang="ru-RU" b="1" i="1" dirty="0">
              <a:solidFill>
                <a:srgbClr val="002060"/>
              </a:solidFill>
            </a:endParaRPr>
          </a:p>
        </p:txBody>
      </p:sp>
    </p:spTree>
    <p:extLst>
      <p:ext uri="{BB962C8B-B14F-4D97-AF65-F5344CB8AC3E}">
        <p14:creationId xmlns:p14="http://schemas.microsoft.com/office/powerpoint/2010/main" val="2217338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1889</TotalTime>
  <Words>1222</Words>
  <Application>Microsoft Office PowerPoint</Application>
  <PresentationFormat>Произвольный</PresentationFormat>
  <Paragraphs>182</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Результатом  реализации проекта «Школа Минпросвещения России» является переход  школы от одного уровня к другому посредством реализации школьной командой системы конкретных мероприятий,  включённых в программу развития МБОУ «Ялкынская ООШ», постоянного мониторинга их эффективности и внесений корректив в случае необходимости.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pc</cp:lastModifiedBy>
  <cp:revision>49</cp:revision>
  <dcterms:created xsi:type="dcterms:W3CDTF">2022-06-23T13:20:19Z</dcterms:created>
  <dcterms:modified xsi:type="dcterms:W3CDTF">2022-07-01T10:54:24Z</dcterms:modified>
</cp:coreProperties>
</file>